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  <p:sldMasterId id="2147484035" r:id="rId2"/>
  </p:sldMasterIdLst>
  <p:notesMasterIdLst>
    <p:notesMasterId r:id="rId12"/>
  </p:notesMasterIdLst>
  <p:handoutMasterIdLst>
    <p:handoutMasterId r:id="rId13"/>
  </p:handoutMasterIdLst>
  <p:sldIdLst>
    <p:sldId id="371" r:id="rId3"/>
    <p:sldId id="287" r:id="rId4"/>
    <p:sldId id="288" r:id="rId5"/>
    <p:sldId id="333" r:id="rId6"/>
    <p:sldId id="314" r:id="rId7"/>
    <p:sldId id="339" r:id="rId8"/>
    <p:sldId id="294" r:id="rId9"/>
    <p:sldId id="369" r:id="rId10"/>
    <p:sldId id="372" r:id="rId11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Физтех" id="{E919104E-EEEB-1B4F-9B2E-5237CBBBF36F}">
          <p14:sldIdLst>
            <p14:sldId id="371"/>
            <p14:sldId id="287"/>
            <p14:sldId id="288"/>
            <p14:sldId id="333"/>
            <p14:sldId id="314"/>
            <p14:sldId id="339"/>
            <p14:sldId id="294"/>
            <p14:sldId id="369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7B7B7"/>
    <a:srgbClr val="0A2DC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0"/>
    <p:restoredTop sz="94740"/>
  </p:normalViewPr>
  <p:slideViewPr>
    <p:cSldViewPr snapToGrid="0" snapToObjects="1" showGuides="1">
      <p:cViewPr>
        <p:scale>
          <a:sx n="66" d="100"/>
          <a:sy n="66" d="100"/>
        </p:scale>
        <p:origin x="109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4408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5077919947507E-2"/>
          <c:y val="0.15485445425291"/>
          <c:w val="0.97380995734908105"/>
          <c:h val="0.56153300395784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Успеваемость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Blatt1!$A$2:$A$16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Blatt1!$B$2:$B$16</c:f>
              <c:numCache>
                <c:formatCode>General</c:formatCode>
                <c:ptCount val="15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4</c:v>
                </c:pt>
                <c:pt idx="4">
                  <c:v>4</c:v>
                </c:pt>
                <c:pt idx="5">
                  <c:v>2</c:v>
                </c:pt>
                <c:pt idx="6">
                  <c:v>5</c:v>
                </c:pt>
                <c:pt idx="7">
                  <c:v>10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B0A-4AD4-9A2A-4A3963476FD1}"/>
            </c:ext>
          </c:extLst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Интерес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Blatt1!$A$2:$A$16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Blatt1!$C$2:$C$16</c:f>
              <c:numCache>
                <c:formatCode>General</c:formatCode>
                <c:ptCount val="15"/>
                <c:pt idx="2">
                  <c:v>0</c:v>
                </c:pt>
                <c:pt idx="3">
                  <c:v>5</c:v>
                </c:pt>
                <c:pt idx="4">
                  <c:v>6</c:v>
                </c:pt>
                <c:pt idx="5">
                  <c:v>4</c:v>
                </c:pt>
                <c:pt idx="6">
                  <c:v>4</c:v>
                </c:pt>
                <c:pt idx="7">
                  <c:v>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B0A-4AD4-9A2A-4A3963476FD1}"/>
            </c:ext>
          </c:extLst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Об.связь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Blatt1!$A$2:$A$16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Blatt1!$D$2:$D$16</c:f>
              <c:numCache>
                <c:formatCode>General</c:formatCode>
                <c:ptCount val="15"/>
                <c:pt idx="5">
                  <c:v>0</c:v>
                </c:pt>
                <c:pt idx="6">
                  <c:v>2</c:v>
                </c:pt>
                <c:pt idx="7">
                  <c:v>4</c:v>
                </c:pt>
                <c:pt idx="8">
                  <c:v>4</c:v>
                </c:pt>
                <c:pt idx="9">
                  <c:v>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B0A-4AD4-9A2A-4A3963476FD1}"/>
            </c:ext>
          </c:extLst>
        </c:ser>
        <c:ser>
          <c:idx val="3"/>
          <c:order val="3"/>
          <c:tx>
            <c:strRef>
              <c:f>Blatt1!$E$1</c:f>
              <c:strCache>
                <c:ptCount val="1"/>
                <c:pt idx="0">
                  <c:v>Комфорт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Blatt1!$A$2:$A$16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Blatt1!$E$2:$E$16</c:f>
              <c:numCache>
                <c:formatCode>General</c:formatCode>
                <c:ptCount val="15"/>
                <c:pt idx="7">
                  <c:v>0</c:v>
                </c:pt>
                <c:pt idx="8">
                  <c:v>2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6</c:v>
                </c:pt>
                <c:pt idx="13">
                  <c:v>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5B0A-4AD4-9A2A-4A3963476F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21433648"/>
        <c:axId val="-121432016"/>
      </c:scatterChart>
      <c:valAx>
        <c:axId val="-121433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alpha val="2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pPr>
            <a:endParaRPr lang="ru-RU"/>
          </a:p>
        </c:txPr>
        <c:crossAx val="-121432016"/>
        <c:crosses val="autoZero"/>
        <c:crossBetween val="midCat"/>
      </c:valAx>
      <c:valAx>
        <c:axId val="-121432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21433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488626493859601"/>
          <c:y val="0.78351840383251004"/>
          <c:w val="0.487249726811395"/>
          <c:h val="6.37750494707415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solidFill>
        <a:schemeClr val="tx1">
          <a:alpha val="20000"/>
        </a:schemeClr>
      </a:solidFill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8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3229" y="2294585"/>
            <a:ext cx="3051313" cy="227606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71" y="1175302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>
              <a:defRPr sz="120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999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61360" y="2286000"/>
            <a:ext cx="2032000" cy="2865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50989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5843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012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78852" y="0"/>
            <a:ext cx="3059307" cy="228997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672452" y="2289977"/>
            <a:ext cx="3059307" cy="2289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078852" y="4578183"/>
            <a:ext cx="3059307" cy="228997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3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73859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5367" y="3389244"/>
            <a:ext cx="402102" cy="0"/>
          </a:xfrm>
          <a:prstGeom prst="line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15367" y="3468757"/>
            <a:ext cx="201051" cy="0"/>
          </a:xfrm>
          <a:prstGeom prst="line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0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bg1">
                    <a:lumMod val="50000"/>
                    <a:lumOff val="50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bg1">
                  <a:lumMod val="50000"/>
                  <a:lumOff val="50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40" r:id="rId4"/>
    <p:sldLayoutId id="2147484048" r:id="rId5"/>
    <p:sldLayoutId id="2147484054" r:id="rId6"/>
    <p:sldLayoutId id="2147484060" r:id="rId7"/>
    <p:sldLayoutId id="2147484063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 userDrawn="1">
          <p15:clr>
            <a:srgbClr val="F26B43"/>
          </p15:clr>
        </p15:guide>
        <p15:guide id="27" orient="horz" pos="3952" userDrawn="1">
          <p15:clr>
            <a:srgbClr val="F26B43"/>
          </p15:clr>
        </p15:guide>
        <p15:guide id="28" pos="642" userDrawn="1">
          <p15:clr>
            <a:srgbClr val="F26B43"/>
          </p15:clr>
        </p15:guide>
        <p15:guide id="29" pos="7038" userDrawn="1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 userDrawn="1">
          <p15:clr>
            <a:srgbClr val="F26B43"/>
          </p15:clr>
        </p15:guide>
        <p15:guide id="51" orient="horz" pos="709" userDrawn="1">
          <p15:clr>
            <a:srgbClr val="F26B43"/>
          </p15:clr>
        </p15:guide>
        <p15:guide id="52" pos="1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181521" y="6291470"/>
            <a:ext cx="1003853" cy="566529"/>
          </a:xfrm>
          <a:prstGeom prst="rect">
            <a:avLst/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1355380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96888" y="3389244"/>
            <a:ext cx="402102" cy="0"/>
          </a:xfrm>
          <a:prstGeom prst="line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697939" y="3468757"/>
            <a:ext cx="201051" cy="0"/>
          </a:xfrm>
          <a:prstGeom prst="line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11181521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58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51" baseline="0">
          <a:solidFill>
            <a:schemeClr val="tx1"/>
          </a:solidFill>
          <a:latin typeface="Montserrat SemiBold" charset="0"/>
          <a:ea typeface="Montserrat SemiBold" charset="0"/>
          <a:cs typeface="Montserrat SemiBold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-130629"/>
            <a:ext cx="12917714" cy="69886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Unknown Brain - Waiting (feat. Lox Chatterbox, Blvkstn &amp; Salvo) (Instrumental)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491" y="0"/>
            <a:ext cx="1119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3" r="19843"/>
          <a:stretch>
            <a:fillRect/>
          </a:stretch>
        </p:blipFill>
        <p:spPr/>
      </p:pic>
      <p:sp>
        <p:nvSpPr>
          <p:cNvPr id="75" name="Rectangle 74"/>
          <p:cNvSpPr/>
          <p:nvPr/>
        </p:nvSpPr>
        <p:spPr>
          <a:xfrm>
            <a:off x="5084541" y="4006600"/>
            <a:ext cx="7103165" cy="5640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HUB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084542" y="4760094"/>
            <a:ext cx="2917963" cy="108118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/>
              <a:t>Проблематика кейса</a:t>
            </a:r>
            <a:endParaRPr lang="en-US" sz="1400" b="1" dirty="0">
              <a:solidFill>
                <a:srgbClr val="0A2DC2"/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</a:rPr>
              <a:t>Расскажем о нашем решении для вашего кейса. Все подробности о работе и его функциях.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66578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166579" y="4752974"/>
            <a:ext cx="2917963" cy="8811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solidFill>
                  <a:srgbClr val="0A2DC2"/>
                </a:solidFill>
              </a:rPr>
              <a:t>Познакомимся</a:t>
            </a:r>
            <a:r>
              <a:rPr lang="ru-RU" sz="1400" b="1" dirty="0" smtClean="0"/>
              <a:t> с командой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</a:rPr>
              <a:t>Расскажем о создателях нашего проекта.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</a:rPr>
              <a:t>Краткая информация о каждом .</a:t>
            </a:r>
            <a:endParaRPr lang="ru-RU" sz="1000" b="1" dirty="0" smtClean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95528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253620" y="4752975"/>
            <a:ext cx="2917963" cy="120942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Наше решение</a:t>
            </a:r>
            <a:endParaRPr lang="en-US" sz="1400" b="1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</a:rPr>
              <a:t>Расскажем о том как мы справились  с проблематикой выбранного кейса.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53620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03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48000" y="2458478"/>
            <a:ext cx="3666699" cy="271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</a:rPr>
              <a:t>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60" grpId="0"/>
      <p:bldP spid="68" grpId="0"/>
      <p:bldP spid="71" grpId="0"/>
      <p:bldP spid="72" grpId="0"/>
      <p:bldP spid="73" grpId="0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006600"/>
            <a:ext cx="7103165" cy="564045"/>
          </a:xfrm>
          <a:prstGeom prst="rect">
            <a:avLst/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7878" y="4752975"/>
            <a:ext cx="2917963" cy="8811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solidFill>
                  <a:schemeClr val="accent1"/>
                </a:solidFill>
              </a:rPr>
              <a:t>Мой Физтех</a:t>
            </a:r>
            <a:endParaRPr lang="en-US" sz="1400" b="1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>
                <a:solidFill>
                  <a:schemeClr val="tx1">
                    <a:alpha val="70000"/>
                  </a:schemeClr>
                </a:solidFill>
              </a:rPr>
              <a:t>Расскажем о нашем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</a:rPr>
              <a:t>приложении .Обо всех подробностях в его работе 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</a:rPr>
              <a:t>и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</a:rPr>
              <a:t> функциях.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7878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85202" y="4752975"/>
            <a:ext cx="2917963" cy="160953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/>
              <a:t>Перспективы </a:t>
            </a:r>
            <a:r>
              <a:rPr lang="ru-RU" sz="1400" b="1" dirty="0" smtClean="0">
                <a:solidFill>
                  <a:schemeClr val="accent1"/>
                </a:solidFill>
              </a:rPr>
              <a:t>будущего</a:t>
            </a:r>
            <a:endParaRPr lang="en-US" sz="1400" b="1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>
                <a:solidFill>
                  <a:schemeClr val="tx1">
                    <a:alpha val="70000"/>
                  </a:schemeClr>
                </a:solidFill>
              </a:rPr>
              <a:t>На этих слайдах вы узнаете о дельнейшем ведении проекта в будущем . О наших глобальных планах и перспективах </a:t>
            </a:r>
            <a:r>
              <a:rPr lang="en-US" sz="1000" dirty="0">
                <a:solidFill>
                  <a:schemeClr val="accent1">
                    <a:alpha val="70000"/>
                  </a:schemeClr>
                </a:solidFill>
              </a:rPr>
              <a:t>“ </a:t>
            </a:r>
            <a:r>
              <a:rPr lang="ru-RU" sz="1000" dirty="0">
                <a:solidFill>
                  <a:schemeClr val="accent1">
                    <a:alpha val="70000"/>
                  </a:schemeClr>
                </a:solidFill>
              </a:rPr>
              <a:t>Мой Физтех</a:t>
            </a:r>
            <a:r>
              <a:rPr lang="en-US" sz="1000" dirty="0">
                <a:solidFill>
                  <a:schemeClr val="accent1">
                    <a:alpha val="70000"/>
                  </a:schemeClr>
                </a:solidFill>
              </a:rPr>
              <a:t>”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5202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03165" y="3442555"/>
            <a:ext cx="3050485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ru-RU" sz="1400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400" b="1" dirty="0">
                <a:latin typeface="Open Sans" charset="0"/>
                <a:ea typeface="Open Sans" charset="0"/>
                <a:cs typeface="Open Sans" charset="0"/>
              </a:rPr>
              <a:t>V</a:t>
            </a:r>
            <a:r>
              <a:rPr lang="en-US" sz="1400" b="1" dirty="0" smtClean="0">
                <a:latin typeface="Open Sans" charset="0"/>
                <a:ea typeface="Open Sans" charset="0"/>
                <a:cs typeface="Open Sans" charset="0"/>
              </a:rPr>
              <a:t>iew Prototype</a:t>
            </a:r>
            <a:endParaRPr lang="en-US" sz="14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282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4" y="656416"/>
            <a:ext cx="5271861" cy="1249845"/>
          </a:xfrm>
        </p:spPr>
        <p:txBody>
          <a:bodyPr/>
          <a:lstStyle/>
          <a:p>
            <a:r>
              <a:rPr lang="ru-RU" dirty="0" smtClean="0"/>
              <a:t>Познакомимся </a:t>
            </a:r>
            <a:r>
              <a:rPr lang="ru-RU" dirty="0" smtClean="0">
                <a:solidFill>
                  <a:schemeClr val="accent1"/>
                </a:solidFill>
              </a:rPr>
              <a:t>с командой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61360" y="5151120"/>
            <a:ext cx="2032000" cy="5640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lnSpc>
                <a:spcPct val="130000"/>
              </a:lnSpc>
            </a:pPr>
            <a:r>
              <a:rPr lang="ru-RU" sz="1200" b="1" dirty="0" err="1" smtClean="0">
                <a:solidFill>
                  <a:srgbClr val="FFFFFF"/>
                </a:solidFill>
              </a:rPr>
              <a:t>Логачева</a:t>
            </a:r>
            <a:r>
              <a:rPr lang="ru-RU" sz="1200" b="1" dirty="0" smtClean="0">
                <a:solidFill>
                  <a:srgbClr val="FFFFFF"/>
                </a:solidFill>
              </a:rPr>
              <a:t> Елизавета</a:t>
            </a:r>
            <a:endParaRPr lang="en-US" sz="1200" b="1" dirty="0">
              <a:solidFill>
                <a:srgbClr val="FFFFFF"/>
              </a:solidFill>
            </a:endParaRPr>
          </a:p>
          <a:p>
            <a:pPr>
              <a:lnSpc>
                <a:spcPct val="130000"/>
              </a:lnSpc>
            </a:pPr>
            <a:r>
              <a:rPr lang="ru-RU" sz="1000" dirty="0" smtClean="0">
                <a:solidFill>
                  <a:srgbClr val="FFFFFF">
                    <a:alpha val="70000"/>
                  </a:srgbClr>
                </a:solidFill>
              </a:rPr>
              <a:t>Дизайн </a:t>
            </a:r>
            <a:endParaRPr lang="en-US" sz="1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3581" y="5165188"/>
            <a:ext cx="2018416" cy="55283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b="1" dirty="0" smtClean="0"/>
              <a:t>Данилов Роман</a:t>
            </a:r>
            <a:endParaRPr lang="en-US" sz="1400" b="1" dirty="0"/>
          </a:p>
          <a:p>
            <a:pPr>
              <a:lnSpc>
                <a:spcPct val="130000"/>
              </a:lnSpc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</a:rPr>
              <a:t>Техническая сторона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9895" y="5165188"/>
            <a:ext cx="2018416" cy="55283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b="1" dirty="0" smtClean="0"/>
              <a:t>Купцов </a:t>
            </a:r>
            <a:r>
              <a:rPr lang="ru-RU" sz="1400" b="1" dirty="0"/>
              <a:t>Г</a:t>
            </a:r>
            <a:r>
              <a:rPr lang="ru-RU" sz="1400" b="1" dirty="0" smtClean="0"/>
              <a:t>авриил</a:t>
            </a:r>
            <a:endParaRPr lang="en-US" sz="1400" b="1" dirty="0"/>
          </a:p>
          <a:p>
            <a:pPr>
              <a:lnSpc>
                <a:spcPct val="130000"/>
              </a:lnSpc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</a:rPr>
              <a:t>Техническая сторона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58430" y="5165188"/>
            <a:ext cx="2018416" cy="55283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b="1" dirty="0" smtClean="0"/>
              <a:t>Куприянов Андрей</a:t>
            </a:r>
            <a:endParaRPr lang="en-US" sz="1400" b="1" dirty="0" smtClean="0"/>
          </a:p>
          <a:p>
            <a:pPr>
              <a:lnSpc>
                <a:spcPct val="130000"/>
              </a:lnSpc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</a:rPr>
              <a:t>Чат-бот , создание видео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3" r="14543"/>
          <a:stretch>
            <a:fillRect/>
          </a:stretch>
        </p:blipFill>
        <p:spPr/>
      </p:pic>
      <p:pic>
        <p:nvPicPr>
          <p:cNvPr id="9" name="Рисунок 8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r="6898"/>
          <a:stretch>
            <a:fillRect/>
          </a:stretch>
        </p:blipFill>
        <p:spPr/>
      </p:pic>
      <p:pic>
        <p:nvPicPr>
          <p:cNvPr id="5" name="Рисунок 4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3" r="14543"/>
          <a:stretch>
            <a:fillRect/>
          </a:stretch>
        </p:blipFill>
        <p:spPr/>
      </p:pic>
      <p:pic>
        <p:nvPicPr>
          <p:cNvPr id="12" name="Рисунок 11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" b="30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546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028824" y="4003867"/>
            <a:ext cx="4057016" cy="564046"/>
            <a:chOff x="2028824" y="4575559"/>
            <a:chExt cx="4057016" cy="564046"/>
          </a:xfrm>
        </p:grpSpPr>
        <p:sp>
          <p:nvSpPr>
            <p:cNvPr id="6" name="Rectangle 5"/>
            <p:cNvSpPr/>
            <p:nvPr/>
          </p:nvSpPr>
          <p:spPr>
            <a:xfrm>
              <a:off x="2028824" y="4575560"/>
              <a:ext cx="4057016" cy="56404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algn="r"/>
              <a:endParaRPr 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8824" y="4575559"/>
              <a:ext cx="3041016" cy="564045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/>
            <a:lstStyle/>
            <a:p>
              <a:pPr algn="r"/>
              <a:r>
                <a:rPr lang="en-US" b="1">
                  <a:solidFill>
                    <a:srgbClr val="FFFFFF"/>
                  </a:solidFill>
                  <a:latin typeface="Open Sans" charset="0"/>
                  <a:ea typeface="Open Sans" charset="0"/>
                  <a:cs typeface="Open Sans" charset="0"/>
                </a:rPr>
                <a:t>75%</a:t>
              </a:r>
              <a:endParaRPr 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97381" y="4729666"/>
              <a:ext cx="1795464" cy="272758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ru-RU" sz="1000" b="1" dirty="0" smtClean="0">
                  <a:solidFill>
                    <a:srgbClr val="FFFFFF"/>
                  </a:solidFill>
                </a:rPr>
                <a:t>Повторная авторизация 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28824" y="5488505"/>
            <a:ext cx="4057016" cy="564046"/>
            <a:chOff x="2028824" y="4575559"/>
            <a:chExt cx="4057016" cy="564046"/>
          </a:xfrm>
        </p:grpSpPr>
        <p:sp>
          <p:nvSpPr>
            <p:cNvPr id="15" name="Rectangle 14"/>
            <p:cNvSpPr/>
            <p:nvPr/>
          </p:nvSpPr>
          <p:spPr>
            <a:xfrm>
              <a:off x="2028824" y="4575560"/>
              <a:ext cx="4057016" cy="56404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algn="r"/>
              <a:endParaRPr 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28824" y="4575559"/>
              <a:ext cx="3742056" cy="564045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/>
            <a:lstStyle/>
            <a:p>
              <a:pPr algn="r"/>
              <a:r>
                <a:rPr lang="en-US" b="1">
                  <a:solidFill>
                    <a:srgbClr val="FFFFFF"/>
                  </a:solidFill>
                  <a:latin typeface="Open Sans" charset="0"/>
                  <a:ea typeface="Open Sans" charset="0"/>
                  <a:cs typeface="Open Sans" charset="0"/>
                </a:rPr>
                <a:t>90%</a:t>
              </a:r>
              <a:endParaRPr lang="en-US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7381" y="4729666"/>
              <a:ext cx="2003855" cy="272758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ru-RU" sz="1000" b="1" dirty="0" smtClean="0">
                  <a:solidFill>
                    <a:srgbClr val="FFFFFF"/>
                  </a:solidFill>
                </a:rPr>
                <a:t>Неудобство использования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Проблематика</a:t>
            </a:r>
            <a:r>
              <a:rPr lang="en-US" dirty="0" smtClean="0"/>
              <a:t> </a:t>
            </a:r>
            <a:r>
              <a:rPr lang="ru-RU" dirty="0">
                <a:solidFill>
                  <a:schemeClr val="accent1"/>
                </a:solidFill>
              </a:rPr>
              <a:t>к</a:t>
            </a:r>
            <a:r>
              <a:rPr lang="ru-RU" dirty="0" smtClean="0">
                <a:solidFill>
                  <a:schemeClr val="accent1"/>
                </a:solidFill>
              </a:rPr>
              <a:t>ейса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825" y="1857284"/>
            <a:ext cx="4453256" cy="147308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/>
              <a:t>В настоящий момент единственным подобным источником информации является личный кабинет на сайте МФТИ, но он не очень удобен для </a:t>
            </a:r>
            <a:r>
              <a:rPr lang="ru-RU" sz="1000" dirty="0" err="1" smtClean="0"/>
              <a:t>использования,так</a:t>
            </a:r>
            <a:r>
              <a:rPr lang="ru-RU" sz="1000" dirty="0" smtClean="0"/>
              <a:t> как  плохо адаптирован под мобильные </a:t>
            </a:r>
            <a:r>
              <a:rPr lang="ru-RU" sz="1000" dirty="0" err="1" smtClean="0"/>
              <a:t>устройства,требует</a:t>
            </a:r>
            <a:r>
              <a:rPr lang="ru-RU" sz="1000" dirty="0" smtClean="0"/>
              <a:t> повторной авторизации при каждом </a:t>
            </a:r>
            <a:r>
              <a:rPr lang="ru-RU" sz="1000" dirty="0" err="1" smtClean="0"/>
              <a:t>использовании,а</a:t>
            </a:r>
            <a:r>
              <a:rPr lang="ru-RU" sz="1000" dirty="0" smtClean="0"/>
              <a:t> так же не содержит </a:t>
            </a:r>
            <a:r>
              <a:rPr lang="ru-RU" sz="1000" dirty="0" err="1" smtClean="0"/>
              <a:t>расписания.Расписание,опубликованное</a:t>
            </a:r>
            <a:r>
              <a:rPr lang="ru-RU" sz="1000" dirty="0" smtClean="0"/>
              <a:t> на сайте в формате </a:t>
            </a:r>
            <a:r>
              <a:rPr lang="en-US" sz="1000" dirty="0" smtClean="0"/>
              <a:t>pdf/</a:t>
            </a:r>
            <a:r>
              <a:rPr lang="en-US" sz="1000" dirty="0" err="1" smtClean="0"/>
              <a:t>xls</a:t>
            </a:r>
            <a:r>
              <a:rPr lang="en-US" sz="1000" dirty="0" smtClean="0"/>
              <a:t>,</a:t>
            </a:r>
            <a:r>
              <a:rPr lang="ru-RU" sz="1000" dirty="0" smtClean="0"/>
              <a:t>так же не удобно для просмотра с телефона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</a:rPr>
              <a:t>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028824" y="4750034"/>
            <a:ext cx="4057016" cy="564046"/>
            <a:chOff x="2028824" y="4575559"/>
            <a:chExt cx="4057016" cy="564046"/>
          </a:xfrm>
          <a:effectLst>
            <a:outerShdw blurRad="508000" dist="254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2028824" y="4575560"/>
              <a:ext cx="4057016" cy="56404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algn="r"/>
              <a:endParaRPr lang="en-US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8824" y="4575559"/>
              <a:ext cx="2035176" cy="5640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/>
            <a:lstStyle/>
            <a:p>
              <a:pPr algn="r"/>
              <a:r>
                <a:rPr lang="en-US" b="1" dirty="0">
                  <a:solidFill>
                    <a:srgbClr val="FFFFFF"/>
                  </a:solidFill>
                  <a:latin typeface="Open Sans" charset="0"/>
                  <a:ea typeface="Open Sans" charset="0"/>
                  <a:cs typeface="Open Sans" charset="0"/>
                </a:rPr>
                <a:t>50%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97381" y="4729666"/>
              <a:ext cx="966712" cy="272758"/>
            </a:xfrm>
            <a:prstGeom prst="rect">
              <a:avLst/>
            </a:prstGeom>
            <a:noFill/>
          </p:spPr>
          <p:txBody>
            <a:bodyPr wrap="none" lIns="0" tIns="36000" rIns="216000" bIns="36000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000"/>
                </a:spcBef>
              </a:pPr>
              <a:r>
                <a:rPr lang="ru-RU" sz="1000" b="1" dirty="0" smtClean="0">
                  <a:solidFill>
                    <a:srgbClr val="FFFFFF"/>
                  </a:solidFill>
                </a:rPr>
                <a:t>Расписание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3" name="Рисунок 2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22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53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Наше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>
                <a:solidFill>
                  <a:schemeClr val="accent1"/>
                </a:solidFill>
              </a:rPr>
              <a:t>Решение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091680" y="2274008"/>
            <a:ext cx="5100320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90080" y="4569794"/>
            <a:ext cx="5201920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1176980" y="2289977"/>
            <a:ext cx="1025180" cy="2287512"/>
            <a:chOff x="11176980" y="2289977"/>
            <a:chExt cx="1025180" cy="2287512"/>
          </a:xfrm>
        </p:grpSpPr>
        <p:sp>
          <p:nvSpPr>
            <p:cNvPr id="31" name="Rectangle 30"/>
            <p:cNvSpPr/>
            <p:nvPr/>
          </p:nvSpPr>
          <p:spPr>
            <a:xfrm>
              <a:off x="11176980" y="2289977"/>
              <a:ext cx="1025180" cy="22875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0" rtlCol="0" anchor="ctr"/>
            <a:lstStyle/>
            <a:p>
              <a:pPr algn="r"/>
              <a:endParaRPr lang="en-US" sz="1400" b="1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xmlns="" id="{3A26843F-2528-4C20-8A0C-A36C00DC2D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16056" y="4132514"/>
              <a:ext cx="306387" cy="247432"/>
            </a:xfrm>
            <a:custGeom>
              <a:avLst/>
              <a:gdLst>
                <a:gd name="T0" fmla="*/ 159 w 160"/>
                <a:gd name="T1" fmla="*/ 66 h 128"/>
                <a:gd name="T2" fmla="*/ 98 w 160"/>
                <a:gd name="T3" fmla="*/ 127 h 128"/>
                <a:gd name="T4" fmla="*/ 96 w 160"/>
                <a:gd name="T5" fmla="*/ 128 h 128"/>
                <a:gd name="T6" fmla="*/ 94 w 160"/>
                <a:gd name="T7" fmla="*/ 127 h 128"/>
                <a:gd name="T8" fmla="*/ 94 w 160"/>
                <a:gd name="T9" fmla="*/ 124 h 128"/>
                <a:gd name="T10" fmla="*/ 152 w 160"/>
                <a:gd name="T11" fmla="*/ 66 h 128"/>
                <a:gd name="T12" fmla="*/ 2 w 160"/>
                <a:gd name="T13" fmla="*/ 66 h 128"/>
                <a:gd name="T14" fmla="*/ 0 w 160"/>
                <a:gd name="T15" fmla="*/ 64 h 128"/>
                <a:gd name="T16" fmla="*/ 2 w 160"/>
                <a:gd name="T17" fmla="*/ 61 h 128"/>
                <a:gd name="T18" fmla="*/ 152 w 160"/>
                <a:gd name="T19" fmla="*/ 61 h 128"/>
                <a:gd name="T20" fmla="*/ 94 w 160"/>
                <a:gd name="T21" fmla="*/ 4 h 128"/>
                <a:gd name="T22" fmla="*/ 94 w 160"/>
                <a:gd name="T23" fmla="*/ 1 h 128"/>
                <a:gd name="T24" fmla="*/ 98 w 160"/>
                <a:gd name="T25" fmla="*/ 1 h 128"/>
                <a:gd name="T26" fmla="*/ 159 w 160"/>
                <a:gd name="T27" fmla="*/ 62 h 128"/>
                <a:gd name="T28" fmla="*/ 160 w 160"/>
                <a:gd name="T29" fmla="*/ 63 h 128"/>
                <a:gd name="T30" fmla="*/ 160 w 160"/>
                <a:gd name="T31" fmla="*/ 63 h 128"/>
                <a:gd name="T32" fmla="*/ 160 w 160"/>
                <a:gd name="T33" fmla="*/ 63 h 128"/>
                <a:gd name="T34" fmla="*/ 160 w 160"/>
                <a:gd name="T35" fmla="*/ 64 h 128"/>
                <a:gd name="T36" fmla="*/ 159 w 160"/>
                <a:gd name="T37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28">
                  <a:moveTo>
                    <a:pt x="159" y="66"/>
                  </a:moveTo>
                  <a:cubicBezTo>
                    <a:pt x="98" y="127"/>
                    <a:pt x="98" y="127"/>
                    <a:pt x="98" y="127"/>
                  </a:cubicBezTo>
                  <a:cubicBezTo>
                    <a:pt x="97" y="128"/>
                    <a:pt x="97" y="128"/>
                    <a:pt x="96" y="128"/>
                  </a:cubicBezTo>
                  <a:cubicBezTo>
                    <a:pt x="95" y="128"/>
                    <a:pt x="95" y="128"/>
                    <a:pt x="94" y="127"/>
                  </a:cubicBezTo>
                  <a:cubicBezTo>
                    <a:pt x="93" y="126"/>
                    <a:pt x="93" y="125"/>
                    <a:pt x="94" y="124"/>
                  </a:cubicBezTo>
                  <a:cubicBezTo>
                    <a:pt x="152" y="66"/>
                    <a:pt x="152" y="66"/>
                    <a:pt x="152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1" y="66"/>
                    <a:pt x="0" y="65"/>
                    <a:pt x="0" y="64"/>
                  </a:cubicBezTo>
                  <a:cubicBezTo>
                    <a:pt x="0" y="63"/>
                    <a:pt x="1" y="61"/>
                    <a:pt x="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3"/>
                    <a:pt x="93" y="2"/>
                    <a:pt x="94" y="1"/>
                  </a:cubicBezTo>
                  <a:cubicBezTo>
                    <a:pt x="95" y="0"/>
                    <a:pt x="97" y="0"/>
                    <a:pt x="98" y="1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2"/>
                    <a:pt x="160" y="62"/>
                    <a:pt x="160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60" y="65"/>
                    <a:pt x="160" y="65"/>
                    <a:pt x="159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625887" y="589038"/>
            <a:ext cx="3043362" cy="968333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solidFill>
                  <a:schemeClr val="accent1"/>
                </a:solidFill>
              </a:rPr>
              <a:t>Чат-бот</a:t>
            </a:r>
            <a:endParaRPr lang="en-US" sz="1400" b="1" dirty="0">
              <a:solidFill>
                <a:schemeClr val="accent1"/>
              </a:solidFill>
            </a:endParaRPr>
          </a:p>
          <a:p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</a:rPr>
              <a:t>Наш дружелюбный чат-бот придется всем по вкусу. </a:t>
            </a:r>
            <a:r>
              <a:rPr lang="ru-RU" sz="1000" dirty="0" smtClean="0">
                <a:solidFill>
                  <a:srgbClr val="B7B7B7"/>
                </a:solidFill>
              </a:rPr>
              <a:t>Он расскажет </a:t>
            </a:r>
            <a:r>
              <a:rPr lang="ru-RU" sz="1000" dirty="0">
                <a:solidFill>
                  <a:srgbClr val="B7B7B7"/>
                </a:solidFill>
              </a:rPr>
              <a:t>информацию о НОВОСТЯХ и предупредит обо всех произошедших </a:t>
            </a:r>
            <a:r>
              <a:rPr lang="ru-RU" sz="1000" dirty="0" smtClean="0">
                <a:solidFill>
                  <a:srgbClr val="B7B7B7"/>
                </a:solidFill>
              </a:rPr>
              <a:t>изменениях.</a:t>
            </a:r>
            <a:endParaRPr lang="ru-RU" sz="1000" dirty="0">
              <a:solidFill>
                <a:srgbClr val="B7B7B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28438" y="2877364"/>
            <a:ext cx="2613882" cy="6605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>
                <a:solidFill>
                  <a:schemeClr val="accent1"/>
                </a:solidFill>
              </a:rPr>
              <a:t>Face ID</a:t>
            </a:r>
            <a:endParaRPr lang="en-US" sz="1400" b="1" dirty="0">
              <a:solidFill>
                <a:schemeClr val="accent1"/>
              </a:solidFill>
            </a:endParaRPr>
          </a:p>
          <a:p>
            <a:r>
              <a:rPr lang="ru-RU" sz="1000" dirty="0" smtClean="0"/>
              <a:t>Это </a:t>
            </a:r>
            <a:r>
              <a:rPr lang="ru-RU" sz="1000" dirty="0"/>
              <a:t>приложение ДЛЯ КАЖДОГО с простой </a:t>
            </a:r>
            <a:r>
              <a:rPr lang="ru-RU" sz="1000" dirty="0" err="1" smtClean="0"/>
              <a:t>авторегистрации</a:t>
            </a:r>
            <a:r>
              <a:rPr lang="ru-RU" sz="1000" dirty="0" smtClean="0"/>
              <a:t> </a:t>
            </a:r>
            <a:r>
              <a:rPr lang="ru-RU" sz="1000" dirty="0"/>
              <a:t>FACE ID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625887" y="5128907"/>
            <a:ext cx="3043362" cy="1122221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/>
              <a:t>Современный дизайн</a:t>
            </a:r>
          </a:p>
          <a:p>
            <a:r>
              <a:rPr lang="ru-RU" sz="1000" dirty="0" smtClean="0">
                <a:solidFill>
                  <a:schemeClr val="accent1"/>
                </a:solidFill>
              </a:rPr>
              <a:t>Цветовые </a:t>
            </a:r>
            <a:r>
              <a:rPr lang="ru-RU" sz="1000" dirty="0">
                <a:solidFill>
                  <a:schemeClr val="accent1"/>
                </a:solidFill>
              </a:rPr>
              <a:t>решения </a:t>
            </a:r>
            <a:r>
              <a:rPr lang="ru-RU" sz="1000" dirty="0" err="1" smtClean="0">
                <a:solidFill>
                  <a:schemeClr val="accent1"/>
                </a:solidFill>
              </a:rPr>
              <a:t>подбраны</a:t>
            </a:r>
            <a:r>
              <a:rPr lang="ru-RU" sz="1000" dirty="0" smtClean="0">
                <a:solidFill>
                  <a:schemeClr val="accent1"/>
                </a:solidFill>
              </a:rPr>
              <a:t>, </a:t>
            </a:r>
            <a:r>
              <a:rPr lang="ru-RU" sz="1000" dirty="0">
                <a:solidFill>
                  <a:schemeClr val="accent1"/>
                </a:solidFill>
              </a:rPr>
              <a:t>ориентируясь на </a:t>
            </a:r>
            <a:r>
              <a:rPr lang="ru-RU" sz="1000" dirty="0" err="1">
                <a:solidFill>
                  <a:schemeClr val="accent1"/>
                </a:solidFill>
              </a:rPr>
              <a:t>брендбук</a:t>
            </a:r>
            <a:r>
              <a:rPr lang="ru-RU" sz="1000" dirty="0">
                <a:solidFill>
                  <a:schemeClr val="accent1"/>
                </a:solidFill>
              </a:rPr>
              <a:t> МФТИ.  </a:t>
            </a:r>
            <a:r>
              <a:rPr lang="ru-RU" sz="1000" dirty="0" smtClean="0">
                <a:solidFill>
                  <a:schemeClr val="accent1"/>
                </a:solidFill>
              </a:rPr>
              <a:t>В целом </a:t>
            </a:r>
            <a:r>
              <a:rPr lang="ru-RU" sz="1000" dirty="0">
                <a:solidFill>
                  <a:schemeClr val="accent1"/>
                </a:solidFill>
              </a:rPr>
              <a:t>это классический трендовый дизайн по стилистике советующий учебной направленности приложения.</a:t>
            </a:r>
          </a:p>
          <a:p>
            <a:endParaRPr lang="ru-RU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063270" y="2694845"/>
            <a:ext cx="2046948" cy="84214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ru-RU" sz="1000" dirty="0" smtClean="0"/>
              <a:t>Мы </a:t>
            </a:r>
            <a:r>
              <a:rPr lang="ru-RU" sz="1000" dirty="0"/>
              <a:t>работали над </a:t>
            </a:r>
            <a:r>
              <a:rPr lang="ru-RU" sz="1000" dirty="0" smtClean="0"/>
              <a:t>кейсом № 1 </a:t>
            </a:r>
            <a:r>
              <a:rPr lang="ru-RU" sz="1000" dirty="0"/>
              <a:t>«Мой Физтех». </a:t>
            </a:r>
          </a:p>
          <a:p>
            <a:r>
              <a:rPr lang="ru-RU" sz="1000" dirty="0" smtClean="0"/>
              <a:t>И вот какие решения мы придумали и воплотили в жизнь ))</a:t>
            </a:r>
            <a:endParaRPr lang="ru-RU" sz="1000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4" r="11874"/>
          <a:stretch>
            <a:fillRect/>
          </a:stretch>
        </p:blipFill>
        <p:spPr/>
      </p:pic>
      <p:pic>
        <p:nvPicPr>
          <p:cNvPr id="11" name="Рисунок 10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r="15032"/>
          <a:stretch>
            <a:fillRect/>
          </a:stretch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r="54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98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1"/>
                </a:solidFill>
              </a:rPr>
              <a:t>Мой Физтех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09421" y="1800726"/>
            <a:ext cx="4066580" cy="1585938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В </a:t>
            </a:r>
            <a:r>
              <a:rPr lang="ru-RU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приложении </a:t>
            </a:r>
            <a:r>
              <a:rPr lang="ru-RU" sz="1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реализованы </a:t>
            </a:r>
            <a:r>
              <a:rPr lang="en-US" sz="1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endParaRPr lang="ru-RU" sz="1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000" dirty="0"/>
              <a:t>Личный </a:t>
            </a:r>
            <a:r>
              <a:rPr lang="ru-RU" sz="1000" dirty="0" smtClean="0"/>
              <a:t>кабинет</a:t>
            </a:r>
            <a:endParaRPr lang="en-US" sz="1000" dirty="0" smtClean="0"/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000" dirty="0" smtClean="0"/>
              <a:t>Информация </a:t>
            </a:r>
            <a:r>
              <a:rPr lang="ru-RU" sz="1000" dirty="0"/>
              <a:t>о </a:t>
            </a:r>
            <a:r>
              <a:rPr lang="ru-RU" sz="1000" dirty="0" smtClean="0"/>
              <a:t>РАСПИСАНИИ</a:t>
            </a:r>
            <a:endParaRPr lang="en-US" sz="1000" dirty="0" smtClean="0"/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000" dirty="0"/>
              <a:t>Информация об учебном процессе</a:t>
            </a:r>
          </a:p>
          <a:p>
            <a:pPr marL="171450" indent="-1714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ru-RU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8422599" y="3441355"/>
            <a:ext cx="2783882" cy="8811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/>
              <a:t>Основа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</a:rPr>
              <a:t>Красивый интерфейс и понятный </a:t>
            </a:r>
            <a:r>
              <a:rPr lang="en-US" sz="1000" b="1" dirty="0" smtClean="0">
                <a:solidFill>
                  <a:schemeClr val="tx1">
                    <a:alpha val="70000"/>
                  </a:schemeClr>
                </a:solidFill>
              </a:rPr>
              <a:t>UI </a:t>
            </a:r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</a:rPr>
              <a:t>и</a:t>
            </a:r>
            <a:r>
              <a:rPr lang="en-US" sz="1000" b="1" dirty="0" smtClean="0">
                <a:solidFill>
                  <a:schemeClr val="tx1">
                    <a:alpha val="70000"/>
                  </a:schemeClr>
                </a:solidFill>
              </a:rPr>
              <a:t> UX </a:t>
            </a:r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</a:rPr>
              <a:t>дизайн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22599" y="4955195"/>
            <a:ext cx="2783882" cy="8811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/>
              <a:t>Тик-так</a:t>
            </a:r>
            <a:endParaRPr lang="en-US" sz="1400" b="1" dirty="0" smtClean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</a:rPr>
              <a:t>Удобство использования , уменьшена трата времени на поиск информации 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109420" y="3487032"/>
            <a:ext cx="1018580" cy="1018580"/>
            <a:chOff x="7109420" y="3487032"/>
            <a:chExt cx="1018580" cy="1018580"/>
          </a:xfrm>
        </p:grpSpPr>
        <p:sp>
          <p:nvSpPr>
            <p:cNvPr id="7" name="Oval 6"/>
            <p:cNvSpPr/>
            <p:nvPr/>
          </p:nvSpPr>
          <p:spPr>
            <a:xfrm>
              <a:off x="7109420" y="3487032"/>
              <a:ext cx="1018580" cy="10185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2109"/>
            <p:cNvSpPr>
              <a:spLocks noEditPoints="1"/>
            </p:cNvSpPr>
            <p:nvPr/>
          </p:nvSpPr>
          <p:spPr bwMode="auto">
            <a:xfrm>
              <a:off x="7395333" y="3726343"/>
              <a:ext cx="448698" cy="455259"/>
            </a:xfrm>
            <a:custGeom>
              <a:avLst/>
              <a:gdLst>
                <a:gd name="T0" fmla="*/ 158 w 159"/>
                <a:gd name="T1" fmla="*/ 73 h 160"/>
                <a:gd name="T2" fmla="*/ 79 w 159"/>
                <a:gd name="T3" fmla="*/ 0 h 160"/>
                <a:gd name="T4" fmla="*/ 1 w 159"/>
                <a:gd name="T5" fmla="*/ 73 h 160"/>
                <a:gd name="T6" fmla="*/ 1 w 159"/>
                <a:gd name="T7" fmla="*/ 77 h 160"/>
                <a:gd name="T8" fmla="*/ 5 w 159"/>
                <a:gd name="T9" fmla="*/ 77 h 160"/>
                <a:gd name="T10" fmla="*/ 14 w 159"/>
                <a:gd name="T11" fmla="*/ 69 h 160"/>
                <a:gd name="T12" fmla="*/ 14 w 159"/>
                <a:gd name="T13" fmla="*/ 160 h 160"/>
                <a:gd name="T14" fmla="*/ 58 w 159"/>
                <a:gd name="T15" fmla="*/ 160 h 160"/>
                <a:gd name="T16" fmla="*/ 101 w 159"/>
                <a:gd name="T17" fmla="*/ 160 h 160"/>
                <a:gd name="T18" fmla="*/ 145 w 159"/>
                <a:gd name="T19" fmla="*/ 160 h 160"/>
                <a:gd name="T20" fmla="*/ 145 w 159"/>
                <a:gd name="T21" fmla="*/ 69 h 160"/>
                <a:gd name="T22" fmla="*/ 154 w 159"/>
                <a:gd name="T23" fmla="*/ 77 h 160"/>
                <a:gd name="T24" fmla="*/ 156 w 159"/>
                <a:gd name="T25" fmla="*/ 78 h 160"/>
                <a:gd name="T26" fmla="*/ 158 w 159"/>
                <a:gd name="T27" fmla="*/ 77 h 160"/>
                <a:gd name="T28" fmla="*/ 158 w 159"/>
                <a:gd name="T29" fmla="*/ 73 h 160"/>
                <a:gd name="T30" fmla="*/ 63 w 159"/>
                <a:gd name="T31" fmla="*/ 155 h 160"/>
                <a:gd name="T32" fmla="*/ 63 w 159"/>
                <a:gd name="T33" fmla="*/ 111 h 160"/>
                <a:gd name="T34" fmla="*/ 79 w 159"/>
                <a:gd name="T35" fmla="*/ 94 h 160"/>
                <a:gd name="T36" fmla="*/ 96 w 159"/>
                <a:gd name="T37" fmla="*/ 111 h 160"/>
                <a:gd name="T38" fmla="*/ 96 w 159"/>
                <a:gd name="T39" fmla="*/ 155 h 160"/>
                <a:gd name="T40" fmla="*/ 63 w 159"/>
                <a:gd name="T41" fmla="*/ 155 h 160"/>
                <a:gd name="T42" fmla="*/ 140 w 159"/>
                <a:gd name="T43" fmla="*/ 155 h 160"/>
                <a:gd name="T44" fmla="*/ 101 w 159"/>
                <a:gd name="T45" fmla="*/ 155 h 160"/>
                <a:gd name="T46" fmla="*/ 101 w 159"/>
                <a:gd name="T47" fmla="*/ 111 h 160"/>
                <a:gd name="T48" fmla="*/ 79 w 159"/>
                <a:gd name="T49" fmla="*/ 89 h 160"/>
                <a:gd name="T50" fmla="*/ 58 w 159"/>
                <a:gd name="T51" fmla="*/ 111 h 160"/>
                <a:gd name="T52" fmla="*/ 58 w 159"/>
                <a:gd name="T53" fmla="*/ 155 h 160"/>
                <a:gd name="T54" fmla="*/ 19 w 159"/>
                <a:gd name="T55" fmla="*/ 155 h 160"/>
                <a:gd name="T56" fmla="*/ 19 w 159"/>
                <a:gd name="T57" fmla="*/ 63 h 160"/>
                <a:gd name="T58" fmla="*/ 79 w 159"/>
                <a:gd name="T59" fmla="*/ 7 h 160"/>
                <a:gd name="T60" fmla="*/ 140 w 159"/>
                <a:gd name="T61" fmla="*/ 63 h 160"/>
                <a:gd name="T62" fmla="*/ 140 w 159"/>
                <a:gd name="T63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9" h="160">
                  <a:moveTo>
                    <a:pt x="158" y="73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74"/>
                    <a:pt x="0" y="76"/>
                    <a:pt x="1" y="77"/>
                  </a:cubicBezTo>
                  <a:cubicBezTo>
                    <a:pt x="2" y="78"/>
                    <a:pt x="3" y="78"/>
                    <a:pt x="5" y="7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58" y="160"/>
                    <a:pt x="58" y="160"/>
                    <a:pt x="58" y="160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5" y="78"/>
                    <a:pt x="156" y="78"/>
                    <a:pt x="156" y="78"/>
                  </a:cubicBezTo>
                  <a:cubicBezTo>
                    <a:pt x="157" y="78"/>
                    <a:pt x="158" y="77"/>
                    <a:pt x="158" y="77"/>
                  </a:cubicBezTo>
                  <a:cubicBezTo>
                    <a:pt x="159" y="76"/>
                    <a:pt x="159" y="74"/>
                    <a:pt x="158" y="73"/>
                  </a:cubicBezTo>
                  <a:close/>
                  <a:moveTo>
                    <a:pt x="63" y="155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02"/>
                    <a:pt x="70" y="94"/>
                    <a:pt x="79" y="94"/>
                  </a:cubicBezTo>
                  <a:cubicBezTo>
                    <a:pt x="89" y="94"/>
                    <a:pt x="96" y="102"/>
                    <a:pt x="96" y="111"/>
                  </a:cubicBezTo>
                  <a:cubicBezTo>
                    <a:pt x="96" y="155"/>
                    <a:pt x="96" y="155"/>
                    <a:pt x="96" y="155"/>
                  </a:cubicBezTo>
                  <a:lnTo>
                    <a:pt x="63" y="155"/>
                  </a:lnTo>
                  <a:close/>
                  <a:moveTo>
                    <a:pt x="140" y="155"/>
                  </a:moveTo>
                  <a:cubicBezTo>
                    <a:pt x="101" y="155"/>
                    <a:pt x="101" y="155"/>
                    <a:pt x="101" y="155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99"/>
                    <a:pt x="92" y="89"/>
                    <a:pt x="79" y="89"/>
                  </a:cubicBezTo>
                  <a:cubicBezTo>
                    <a:pt x="67" y="89"/>
                    <a:pt x="58" y="99"/>
                    <a:pt x="58" y="111"/>
                  </a:cubicBezTo>
                  <a:cubicBezTo>
                    <a:pt x="58" y="155"/>
                    <a:pt x="58" y="155"/>
                    <a:pt x="58" y="155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140" y="63"/>
                    <a:pt x="140" y="63"/>
                    <a:pt x="140" y="63"/>
                  </a:cubicBezTo>
                  <a:lnTo>
                    <a:pt x="140" y="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09420" y="5000872"/>
            <a:ext cx="1018580" cy="1018580"/>
            <a:chOff x="7109420" y="5000872"/>
            <a:chExt cx="1018580" cy="1018580"/>
          </a:xfrm>
        </p:grpSpPr>
        <p:sp>
          <p:nvSpPr>
            <p:cNvPr id="9" name="Oval 8"/>
            <p:cNvSpPr/>
            <p:nvPr/>
          </p:nvSpPr>
          <p:spPr>
            <a:xfrm>
              <a:off x="7109420" y="5000872"/>
              <a:ext cx="1018580" cy="1018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2113"/>
            <p:cNvSpPr>
              <a:spLocks noEditPoints="1"/>
            </p:cNvSpPr>
            <p:nvPr/>
          </p:nvSpPr>
          <p:spPr bwMode="auto">
            <a:xfrm>
              <a:off x="7431096" y="5283189"/>
              <a:ext cx="375227" cy="453946"/>
            </a:xfrm>
            <a:custGeom>
              <a:avLst/>
              <a:gdLst>
                <a:gd name="T0" fmla="*/ 67 w 133"/>
                <a:gd name="T1" fmla="*/ 72 h 160"/>
                <a:gd name="T2" fmla="*/ 72 w 133"/>
                <a:gd name="T3" fmla="*/ 64 h 160"/>
                <a:gd name="T4" fmla="*/ 75 w 133"/>
                <a:gd name="T5" fmla="*/ 61 h 160"/>
                <a:gd name="T6" fmla="*/ 59 w 133"/>
                <a:gd name="T7" fmla="*/ 67 h 160"/>
                <a:gd name="T8" fmla="*/ 56 w 133"/>
                <a:gd name="T9" fmla="*/ 64 h 160"/>
                <a:gd name="T10" fmla="*/ 53 w 133"/>
                <a:gd name="T11" fmla="*/ 59 h 160"/>
                <a:gd name="T12" fmla="*/ 80 w 133"/>
                <a:gd name="T13" fmla="*/ 59 h 160"/>
                <a:gd name="T14" fmla="*/ 83 w 133"/>
                <a:gd name="T15" fmla="*/ 56 h 160"/>
                <a:gd name="T16" fmla="*/ 91 w 133"/>
                <a:gd name="T17" fmla="*/ 56 h 160"/>
                <a:gd name="T18" fmla="*/ 88 w 133"/>
                <a:gd name="T19" fmla="*/ 53 h 160"/>
                <a:gd name="T20" fmla="*/ 45 w 133"/>
                <a:gd name="T21" fmla="*/ 53 h 160"/>
                <a:gd name="T22" fmla="*/ 64 w 133"/>
                <a:gd name="T23" fmla="*/ 59 h 160"/>
                <a:gd name="T24" fmla="*/ 67 w 133"/>
                <a:gd name="T25" fmla="*/ 56 h 160"/>
                <a:gd name="T26" fmla="*/ 67 w 133"/>
                <a:gd name="T27" fmla="*/ 93 h 160"/>
                <a:gd name="T28" fmla="*/ 64 w 133"/>
                <a:gd name="T29" fmla="*/ 91 h 160"/>
                <a:gd name="T30" fmla="*/ 69 w 133"/>
                <a:gd name="T31" fmla="*/ 99 h 160"/>
                <a:gd name="T32" fmla="*/ 64 w 133"/>
                <a:gd name="T33" fmla="*/ 107 h 160"/>
                <a:gd name="T34" fmla="*/ 67 w 133"/>
                <a:gd name="T35" fmla="*/ 104 h 160"/>
                <a:gd name="T36" fmla="*/ 67 w 133"/>
                <a:gd name="T37" fmla="*/ 117 h 160"/>
                <a:gd name="T38" fmla="*/ 64 w 133"/>
                <a:gd name="T39" fmla="*/ 115 h 160"/>
                <a:gd name="T40" fmla="*/ 69 w 133"/>
                <a:gd name="T41" fmla="*/ 123 h 160"/>
                <a:gd name="T42" fmla="*/ 64 w 133"/>
                <a:gd name="T43" fmla="*/ 131 h 160"/>
                <a:gd name="T44" fmla="*/ 67 w 133"/>
                <a:gd name="T45" fmla="*/ 128 h 160"/>
                <a:gd name="T46" fmla="*/ 131 w 133"/>
                <a:gd name="T47" fmla="*/ 160 h 160"/>
                <a:gd name="T48" fmla="*/ 13 w 133"/>
                <a:gd name="T49" fmla="*/ 160 h 160"/>
                <a:gd name="T50" fmla="*/ 0 w 133"/>
                <a:gd name="T51" fmla="*/ 157 h 160"/>
                <a:gd name="T52" fmla="*/ 11 w 133"/>
                <a:gd name="T53" fmla="*/ 144 h 160"/>
                <a:gd name="T54" fmla="*/ 34 w 133"/>
                <a:gd name="T55" fmla="*/ 99 h 160"/>
                <a:gd name="T56" fmla="*/ 24 w 133"/>
                <a:gd name="T57" fmla="*/ 43 h 160"/>
                <a:gd name="T58" fmla="*/ 11 w 133"/>
                <a:gd name="T59" fmla="*/ 5 h 160"/>
                <a:gd name="T60" fmla="*/ 3 w 133"/>
                <a:gd name="T61" fmla="*/ 0 h 160"/>
                <a:gd name="T62" fmla="*/ 120 w 133"/>
                <a:gd name="T63" fmla="*/ 0 h 160"/>
                <a:gd name="T64" fmla="*/ 133 w 133"/>
                <a:gd name="T65" fmla="*/ 3 h 160"/>
                <a:gd name="T66" fmla="*/ 123 w 133"/>
                <a:gd name="T67" fmla="*/ 16 h 160"/>
                <a:gd name="T68" fmla="*/ 100 w 133"/>
                <a:gd name="T69" fmla="*/ 61 h 160"/>
                <a:gd name="T70" fmla="*/ 109 w 133"/>
                <a:gd name="T71" fmla="*/ 117 h 160"/>
                <a:gd name="T72" fmla="*/ 123 w 133"/>
                <a:gd name="T73" fmla="*/ 155 h 160"/>
                <a:gd name="T74" fmla="*/ 24 w 133"/>
                <a:gd name="T75" fmla="*/ 11 h 160"/>
                <a:gd name="T76" fmla="*/ 117 w 133"/>
                <a:gd name="T77" fmla="*/ 5 h 160"/>
                <a:gd name="T78" fmla="*/ 24 w 133"/>
                <a:gd name="T79" fmla="*/ 11 h 160"/>
                <a:gd name="T80" fmla="*/ 104 w 133"/>
                <a:gd name="T81" fmla="*/ 43 h 160"/>
                <a:gd name="T82" fmla="*/ 29 w 133"/>
                <a:gd name="T83" fmla="*/ 43 h 160"/>
                <a:gd name="T84" fmla="*/ 29 w 133"/>
                <a:gd name="T85" fmla="*/ 144 h 160"/>
                <a:gd name="T86" fmla="*/ 97 w 133"/>
                <a:gd name="T87" fmla="*/ 103 h 160"/>
                <a:gd name="T88" fmla="*/ 29 w 133"/>
                <a:gd name="T89" fmla="*/ 117 h 160"/>
                <a:gd name="T90" fmla="*/ 117 w 133"/>
                <a:gd name="T91" fmla="*/ 155 h 160"/>
                <a:gd name="T92" fmla="*/ 24 w 133"/>
                <a:gd name="T93" fmla="*/ 14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160">
                  <a:moveTo>
                    <a:pt x="67" y="67"/>
                  </a:moveTo>
                  <a:cubicBezTo>
                    <a:pt x="68" y="67"/>
                    <a:pt x="69" y="68"/>
                    <a:pt x="69" y="69"/>
                  </a:cubicBezTo>
                  <a:cubicBezTo>
                    <a:pt x="69" y="71"/>
                    <a:pt x="68" y="72"/>
                    <a:pt x="67" y="72"/>
                  </a:cubicBezTo>
                  <a:cubicBezTo>
                    <a:pt x="65" y="72"/>
                    <a:pt x="64" y="71"/>
                    <a:pt x="64" y="69"/>
                  </a:cubicBezTo>
                  <a:cubicBezTo>
                    <a:pt x="64" y="68"/>
                    <a:pt x="65" y="67"/>
                    <a:pt x="67" y="67"/>
                  </a:cubicBezTo>
                  <a:close/>
                  <a:moveTo>
                    <a:pt x="72" y="64"/>
                  </a:moveTo>
                  <a:cubicBezTo>
                    <a:pt x="72" y="65"/>
                    <a:pt x="73" y="67"/>
                    <a:pt x="75" y="67"/>
                  </a:cubicBezTo>
                  <a:cubicBezTo>
                    <a:pt x="76" y="67"/>
                    <a:pt x="77" y="65"/>
                    <a:pt x="77" y="64"/>
                  </a:cubicBezTo>
                  <a:cubicBezTo>
                    <a:pt x="77" y="63"/>
                    <a:pt x="76" y="61"/>
                    <a:pt x="75" y="61"/>
                  </a:cubicBezTo>
                  <a:cubicBezTo>
                    <a:pt x="73" y="61"/>
                    <a:pt x="72" y="63"/>
                    <a:pt x="72" y="64"/>
                  </a:cubicBezTo>
                  <a:close/>
                  <a:moveTo>
                    <a:pt x="56" y="64"/>
                  </a:moveTo>
                  <a:cubicBezTo>
                    <a:pt x="56" y="65"/>
                    <a:pt x="57" y="67"/>
                    <a:pt x="59" y="67"/>
                  </a:cubicBezTo>
                  <a:cubicBezTo>
                    <a:pt x="60" y="67"/>
                    <a:pt x="61" y="65"/>
                    <a:pt x="61" y="64"/>
                  </a:cubicBezTo>
                  <a:cubicBezTo>
                    <a:pt x="61" y="63"/>
                    <a:pt x="60" y="61"/>
                    <a:pt x="59" y="61"/>
                  </a:cubicBezTo>
                  <a:cubicBezTo>
                    <a:pt x="57" y="61"/>
                    <a:pt x="56" y="63"/>
                    <a:pt x="56" y="64"/>
                  </a:cubicBezTo>
                  <a:close/>
                  <a:moveTo>
                    <a:pt x="48" y="59"/>
                  </a:moveTo>
                  <a:cubicBezTo>
                    <a:pt x="48" y="60"/>
                    <a:pt x="49" y="61"/>
                    <a:pt x="51" y="61"/>
                  </a:cubicBezTo>
                  <a:cubicBezTo>
                    <a:pt x="52" y="61"/>
                    <a:pt x="53" y="60"/>
                    <a:pt x="53" y="59"/>
                  </a:cubicBezTo>
                  <a:cubicBezTo>
                    <a:pt x="53" y="57"/>
                    <a:pt x="52" y="56"/>
                    <a:pt x="51" y="56"/>
                  </a:cubicBezTo>
                  <a:cubicBezTo>
                    <a:pt x="49" y="56"/>
                    <a:pt x="48" y="57"/>
                    <a:pt x="48" y="59"/>
                  </a:cubicBezTo>
                  <a:close/>
                  <a:moveTo>
                    <a:pt x="80" y="59"/>
                  </a:moveTo>
                  <a:cubicBezTo>
                    <a:pt x="80" y="60"/>
                    <a:pt x="81" y="61"/>
                    <a:pt x="83" y="61"/>
                  </a:cubicBezTo>
                  <a:cubicBezTo>
                    <a:pt x="84" y="61"/>
                    <a:pt x="85" y="60"/>
                    <a:pt x="85" y="59"/>
                  </a:cubicBezTo>
                  <a:cubicBezTo>
                    <a:pt x="85" y="57"/>
                    <a:pt x="84" y="56"/>
                    <a:pt x="83" y="56"/>
                  </a:cubicBezTo>
                  <a:cubicBezTo>
                    <a:pt x="81" y="56"/>
                    <a:pt x="80" y="57"/>
                    <a:pt x="80" y="59"/>
                  </a:cubicBezTo>
                  <a:close/>
                  <a:moveTo>
                    <a:pt x="88" y="53"/>
                  </a:moveTo>
                  <a:cubicBezTo>
                    <a:pt x="88" y="55"/>
                    <a:pt x="89" y="56"/>
                    <a:pt x="91" y="56"/>
                  </a:cubicBezTo>
                  <a:cubicBezTo>
                    <a:pt x="92" y="56"/>
                    <a:pt x="93" y="55"/>
                    <a:pt x="93" y="53"/>
                  </a:cubicBezTo>
                  <a:cubicBezTo>
                    <a:pt x="93" y="52"/>
                    <a:pt x="92" y="51"/>
                    <a:pt x="91" y="51"/>
                  </a:cubicBezTo>
                  <a:cubicBezTo>
                    <a:pt x="89" y="51"/>
                    <a:pt x="88" y="52"/>
                    <a:pt x="88" y="53"/>
                  </a:cubicBezTo>
                  <a:close/>
                  <a:moveTo>
                    <a:pt x="40" y="53"/>
                  </a:moveTo>
                  <a:cubicBezTo>
                    <a:pt x="40" y="55"/>
                    <a:pt x="41" y="56"/>
                    <a:pt x="43" y="56"/>
                  </a:cubicBezTo>
                  <a:cubicBezTo>
                    <a:pt x="44" y="56"/>
                    <a:pt x="45" y="55"/>
                    <a:pt x="45" y="53"/>
                  </a:cubicBezTo>
                  <a:cubicBezTo>
                    <a:pt x="45" y="52"/>
                    <a:pt x="44" y="51"/>
                    <a:pt x="43" y="51"/>
                  </a:cubicBezTo>
                  <a:cubicBezTo>
                    <a:pt x="41" y="51"/>
                    <a:pt x="40" y="52"/>
                    <a:pt x="40" y="53"/>
                  </a:cubicBezTo>
                  <a:close/>
                  <a:moveTo>
                    <a:pt x="64" y="59"/>
                  </a:moveTo>
                  <a:cubicBezTo>
                    <a:pt x="64" y="60"/>
                    <a:pt x="65" y="61"/>
                    <a:pt x="67" y="61"/>
                  </a:cubicBezTo>
                  <a:cubicBezTo>
                    <a:pt x="68" y="61"/>
                    <a:pt x="69" y="60"/>
                    <a:pt x="69" y="59"/>
                  </a:cubicBezTo>
                  <a:cubicBezTo>
                    <a:pt x="69" y="57"/>
                    <a:pt x="68" y="56"/>
                    <a:pt x="67" y="56"/>
                  </a:cubicBezTo>
                  <a:cubicBezTo>
                    <a:pt x="65" y="56"/>
                    <a:pt x="64" y="57"/>
                    <a:pt x="64" y="59"/>
                  </a:cubicBezTo>
                  <a:close/>
                  <a:moveTo>
                    <a:pt x="64" y="91"/>
                  </a:moveTo>
                  <a:cubicBezTo>
                    <a:pt x="64" y="92"/>
                    <a:pt x="65" y="93"/>
                    <a:pt x="67" y="93"/>
                  </a:cubicBezTo>
                  <a:cubicBezTo>
                    <a:pt x="68" y="93"/>
                    <a:pt x="69" y="92"/>
                    <a:pt x="69" y="91"/>
                  </a:cubicBezTo>
                  <a:cubicBezTo>
                    <a:pt x="69" y="89"/>
                    <a:pt x="68" y="88"/>
                    <a:pt x="67" y="88"/>
                  </a:cubicBezTo>
                  <a:cubicBezTo>
                    <a:pt x="65" y="88"/>
                    <a:pt x="64" y="89"/>
                    <a:pt x="64" y="91"/>
                  </a:cubicBezTo>
                  <a:close/>
                  <a:moveTo>
                    <a:pt x="64" y="99"/>
                  </a:moveTo>
                  <a:cubicBezTo>
                    <a:pt x="64" y="100"/>
                    <a:pt x="65" y="101"/>
                    <a:pt x="67" y="101"/>
                  </a:cubicBezTo>
                  <a:cubicBezTo>
                    <a:pt x="68" y="101"/>
                    <a:pt x="69" y="100"/>
                    <a:pt x="69" y="99"/>
                  </a:cubicBezTo>
                  <a:cubicBezTo>
                    <a:pt x="69" y="97"/>
                    <a:pt x="68" y="96"/>
                    <a:pt x="67" y="96"/>
                  </a:cubicBezTo>
                  <a:cubicBezTo>
                    <a:pt x="65" y="96"/>
                    <a:pt x="64" y="97"/>
                    <a:pt x="64" y="99"/>
                  </a:cubicBezTo>
                  <a:close/>
                  <a:moveTo>
                    <a:pt x="64" y="107"/>
                  </a:moveTo>
                  <a:cubicBezTo>
                    <a:pt x="64" y="108"/>
                    <a:pt x="65" y="109"/>
                    <a:pt x="67" y="109"/>
                  </a:cubicBezTo>
                  <a:cubicBezTo>
                    <a:pt x="68" y="109"/>
                    <a:pt x="69" y="108"/>
                    <a:pt x="69" y="107"/>
                  </a:cubicBezTo>
                  <a:cubicBezTo>
                    <a:pt x="69" y="105"/>
                    <a:pt x="68" y="104"/>
                    <a:pt x="67" y="104"/>
                  </a:cubicBezTo>
                  <a:cubicBezTo>
                    <a:pt x="65" y="104"/>
                    <a:pt x="64" y="105"/>
                    <a:pt x="64" y="107"/>
                  </a:cubicBezTo>
                  <a:close/>
                  <a:moveTo>
                    <a:pt x="64" y="115"/>
                  </a:moveTo>
                  <a:cubicBezTo>
                    <a:pt x="64" y="116"/>
                    <a:pt x="65" y="117"/>
                    <a:pt x="67" y="117"/>
                  </a:cubicBezTo>
                  <a:cubicBezTo>
                    <a:pt x="68" y="117"/>
                    <a:pt x="69" y="116"/>
                    <a:pt x="69" y="115"/>
                  </a:cubicBezTo>
                  <a:cubicBezTo>
                    <a:pt x="69" y="113"/>
                    <a:pt x="68" y="112"/>
                    <a:pt x="67" y="112"/>
                  </a:cubicBezTo>
                  <a:cubicBezTo>
                    <a:pt x="65" y="112"/>
                    <a:pt x="64" y="113"/>
                    <a:pt x="64" y="115"/>
                  </a:cubicBezTo>
                  <a:close/>
                  <a:moveTo>
                    <a:pt x="64" y="123"/>
                  </a:moveTo>
                  <a:cubicBezTo>
                    <a:pt x="64" y="124"/>
                    <a:pt x="65" y="125"/>
                    <a:pt x="67" y="125"/>
                  </a:cubicBezTo>
                  <a:cubicBezTo>
                    <a:pt x="68" y="125"/>
                    <a:pt x="69" y="124"/>
                    <a:pt x="69" y="123"/>
                  </a:cubicBezTo>
                  <a:cubicBezTo>
                    <a:pt x="69" y="121"/>
                    <a:pt x="68" y="120"/>
                    <a:pt x="67" y="120"/>
                  </a:cubicBezTo>
                  <a:cubicBezTo>
                    <a:pt x="65" y="120"/>
                    <a:pt x="64" y="121"/>
                    <a:pt x="64" y="123"/>
                  </a:cubicBezTo>
                  <a:close/>
                  <a:moveTo>
                    <a:pt x="64" y="131"/>
                  </a:moveTo>
                  <a:cubicBezTo>
                    <a:pt x="64" y="132"/>
                    <a:pt x="65" y="133"/>
                    <a:pt x="67" y="133"/>
                  </a:cubicBezTo>
                  <a:cubicBezTo>
                    <a:pt x="68" y="133"/>
                    <a:pt x="69" y="132"/>
                    <a:pt x="69" y="131"/>
                  </a:cubicBezTo>
                  <a:cubicBezTo>
                    <a:pt x="69" y="129"/>
                    <a:pt x="68" y="128"/>
                    <a:pt x="67" y="128"/>
                  </a:cubicBezTo>
                  <a:cubicBezTo>
                    <a:pt x="65" y="128"/>
                    <a:pt x="64" y="129"/>
                    <a:pt x="64" y="131"/>
                  </a:cubicBezTo>
                  <a:close/>
                  <a:moveTo>
                    <a:pt x="133" y="157"/>
                  </a:moveTo>
                  <a:cubicBezTo>
                    <a:pt x="133" y="159"/>
                    <a:pt x="132" y="160"/>
                    <a:pt x="131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3" y="160"/>
                    <a:pt x="3" y="160"/>
                    <a:pt x="3" y="160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56"/>
                    <a:pt x="1" y="155"/>
                    <a:pt x="3" y="155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4" y="110"/>
                    <a:pt x="28" y="103"/>
                    <a:pt x="34" y="99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8" y="57"/>
                    <a:pt x="24" y="50"/>
                    <a:pt x="24" y="4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3" y="1"/>
                    <a:pt x="133" y="3"/>
                  </a:cubicBezTo>
                  <a:cubicBezTo>
                    <a:pt x="133" y="4"/>
                    <a:pt x="132" y="5"/>
                    <a:pt x="131" y="5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3" y="16"/>
                    <a:pt x="123" y="16"/>
                    <a:pt x="123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50"/>
                    <a:pt x="106" y="57"/>
                    <a:pt x="100" y="61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6" y="103"/>
                    <a:pt x="109" y="110"/>
                    <a:pt x="109" y="117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31" y="155"/>
                    <a:pt x="131" y="155"/>
                    <a:pt x="131" y="155"/>
                  </a:cubicBezTo>
                  <a:cubicBezTo>
                    <a:pt x="132" y="155"/>
                    <a:pt x="133" y="156"/>
                    <a:pt x="133" y="157"/>
                  </a:cubicBezTo>
                  <a:close/>
                  <a:moveTo>
                    <a:pt x="24" y="11"/>
                  </a:moveTo>
                  <a:cubicBezTo>
                    <a:pt x="109" y="11"/>
                    <a:pt x="109" y="11"/>
                    <a:pt x="109" y="11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6" y="11"/>
                    <a:pt x="16" y="11"/>
                  </a:cubicBezTo>
                  <a:lnTo>
                    <a:pt x="24" y="11"/>
                  </a:lnTo>
                  <a:close/>
                  <a:moveTo>
                    <a:pt x="67" y="77"/>
                  </a:moveTo>
                  <a:cubicBezTo>
                    <a:pt x="97" y="57"/>
                    <a:pt x="97" y="57"/>
                    <a:pt x="97" y="57"/>
                  </a:cubicBezTo>
                  <a:cubicBezTo>
                    <a:pt x="101" y="54"/>
                    <a:pt x="104" y="49"/>
                    <a:pt x="104" y="43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9"/>
                    <a:pt x="32" y="54"/>
                    <a:pt x="37" y="57"/>
                  </a:cubicBezTo>
                  <a:lnTo>
                    <a:pt x="67" y="77"/>
                  </a:lnTo>
                  <a:close/>
                  <a:moveTo>
                    <a:pt x="29" y="144"/>
                  </a:moveTo>
                  <a:cubicBezTo>
                    <a:pt x="104" y="144"/>
                    <a:pt x="104" y="144"/>
                    <a:pt x="104" y="144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1"/>
                    <a:pt x="101" y="106"/>
                    <a:pt x="97" y="10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2" y="106"/>
                    <a:pt x="29" y="111"/>
                    <a:pt x="29" y="117"/>
                  </a:cubicBezTo>
                  <a:lnTo>
                    <a:pt x="29" y="144"/>
                  </a:lnTo>
                  <a:close/>
                  <a:moveTo>
                    <a:pt x="16" y="155"/>
                  </a:moveTo>
                  <a:cubicBezTo>
                    <a:pt x="117" y="155"/>
                    <a:pt x="117" y="155"/>
                    <a:pt x="117" y="155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16" y="149"/>
                    <a:pt x="16" y="149"/>
                    <a:pt x="16" y="149"/>
                  </a:cubicBezTo>
                  <a:lnTo>
                    <a:pt x="16" y="1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4" b="16354"/>
          <a:stretch>
            <a:fillRect/>
          </a:stretch>
        </p:blipFill>
        <p:spPr>
          <a:xfrm>
            <a:off x="1016000" y="-1"/>
            <a:ext cx="5080000" cy="6858000"/>
          </a:xfrm>
        </p:spPr>
      </p:pic>
    </p:spTree>
    <p:extLst>
      <p:ext uri="{BB962C8B-B14F-4D97-AF65-F5344CB8AC3E}">
        <p14:creationId xmlns:p14="http://schemas.microsoft.com/office/powerpoint/2010/main" val="209913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3">
            <a:extLst>
              <a:ext uri="{FF2B5EF4-FFF2-40B4-BE49-F238E27FC236}">
                <a16:creationId xmlns:a16="http://schemas.microsoft.com/office/drawing/2014/main" xmlns="" id="{C28017BE-5D78-4DE4-8B44-6391051B8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843212"/>
              </p:ext>
            </p:extLst>
          </p:nvPr>
        </p:nvGraphicFramePr>
        <p:xfrm>
          <a:off x="-185854" y="1125539"/>
          <a:ext cx="12578575" cy="6241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87864A-BECA-4238-B782-822BDCAAEC63}"/>
              </a:ext>
            </a:extLst>
          </p:cNvPr>
          <p:cNvGrpSpPr/>
          <p:nvPr/>
        </p:nvGrpSpPr>
        <p:grpSpPr>
          <a:xfrm>
            <a:off x="7485358" y="2592284"/>
            <a:ext cx="2590906" cy="2200764"/>
            <a:chOff x="7477924" y="2592284"/>
            <a:chExt cx="2590906" cy="22007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70A26FFF-19CE-4E8F-9289-E9782C74662A}"/>
                </a:ext>
              </a:extLst>
            </p:cNvPr>
            <p:cNvGrpSpPr/>
            <p:nvPr/>
          </p:nvGrpSpPr>
          <p:grpSpPr>
            <a:xfrm>
              <a:off x="7477924" y="2592284"/>
              <a:ext cx="2589152" cy="2200764"/>
              <a:chOff x="7477924" y="2592284"/>
              <a:chExt cx="2589152" cy="2200764"/>
            </a:xfrm>
          </p:grpSpPr>
          <p:sp>
            <p:nvSpPr>
              <p:cNvPr id="10" name="Rounded Rectangle 28">
                <a:extLst>
                  <a:ext uri="{FF2B5EF4-FFF2-40B4-BE49-F238E27FC236}">
                    <a16:creationId xmlns:a16="http://schemas.microsoft.com/office/drawing/2014/main" xmlns="" id="{900E0CCE-C0EF-4210-91DF-3FA3A335EF0D}"/>
                  </a:ext>
                </a:extLst>
              </p:cNvPr>
              <p:cNvSpPr/>
              <p:nvPr/>
            </p:nvSpPr>
            <p:spPr>
              <a:xfrm>
                <a:off x="7477924" y="2592284"/>
                <a:ext cx="2589152" cy="2139050"/>
              </a:xfrm>
              <a:prstGeom prst="roundRect">
                <a:avLst>
                  <a:gd name="adj" fmla="val 1231"/>
                </a:avLst>
              </a:prstGeom>
              <a:solidFill>
                <a:schemeClr val="bg1">
                  <a:lumMod val="90000"/>
                  <a:lumOff val="10000"/>
                </a:schemeClr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F464E5D2-11D2-4481-A2B9-0053FF7F8343}"/>
                  </a:ext>
                </a:extLst>
              </p:cNvPr>
              <p:cNvSpPr/>
              <p:nvPr/>
            </p:nvSpPr>
            <p:spPr>
              <a:xfrm rot="2700000">
                <a:off x="7650102" y="4458511"/>
                <a:ext cx="334537" cy="334537"/>
              </a:xfrm>
              <a:prstGeom prst="rect">
                <a:avLst/>
              </a:prstGeom>
              <a:solidFill>
                <a:schemeClr val="bg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itle 3">
              <a:extLst>
                <a:ext uri="{FF2B5EF4-FFF2-40B4-BE49-F238E27FC236}">
                  <a16:creationId xmlns:a16="http://schemas.microsoft.com/office/drawing/2014/main" xmlns="" id="{05E92E9F-D0D0-4F3C-905F-5155E21ADD52}"/>
                </a:ext>
              </a:extLst>
            </p:cNvPr>
            <p:cNvSpPr txBox="1">
              <a:spLocks/>
            </p:cNvSpPr>
            <p:nvPr/>
          </p:nvSpPr>
          <p:spPr>
            <a:xfrm>
              <a:off x="8283392" y="2758053"/>
              <a:ext cx="1785437" cy="48465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ru-RU" sz="1600" b="0" dirty="0" smtClean="0">
                  <a:latin typeface="+mn-lt"/>
                  <a:ea typeface="Roboto Light" charset="0"/>
                  <a:cs typeface="Roboto Light" charset="0"/>
                </a:rPr>
                <a:t>Преимущества всем</a:t>
              </a:r>
              <a:endParaRPr lang="en-US" sz="1600" b="0" dirty="0">
                <a:latin typeface="+mn-lt"/>
                <a:ea typeface="Roboto Light" charset="0"/>
                <a:cs typeface="Roboto Light" charset="0"/>
              </a:endParaRPr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xmlns="" id="{2396C512-0C91-4B39-AFE3-7C04121B3E12}"/>
                </a:ext>
              </a:extLst>
            </p:cNvPr>
            <p:cNvSpPr txBox="1">
              <a:spLocks/>
            </p:cNvSpPr>
            <p:nvPr/>
          </p:nvSpPr>
          <p:spPr>
            <a:xfrm>
              <a:off x="8283392" y="3220402"/>
              <a:ext cx="1785437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ru-RU" sz="1000" b="0" dirty="0" smtClean="0">
                  <a:solidFill>
                    <a:schemeClr val="tx1">
                      <a:alpha val="50000"/>
                    </a:schemeClr>
                  </a:solidFill>
                  <a:latin typeface="+mn-lt"/>
                  <a:ea typeface="Roboto Light" charset="0"/>
                  <a:cs typeface="Roboto Light" charset="0"/>
                </a:rPr>
                <a:t>Прогрессирующий рост</a:t>
              </a:r>
              <a:endParaRPr lang="en-US" sz="300" b="0" dirty="0">
                <a:solidFill>
                  <a:schemeClr val="tx1">
                    <a:alpha val="50000"/>
                  </a:schemeClr>
                </a:solidFill>
                <a:latin typeface="+mn-lt"/>
                <a:ea typeface="Roboto Light" charset="0"/>
                <a:cs typeface="Roboto Light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26B3CA14-C927-48BA-90F7-D2289A86DACB}"/>
                </a:ext>
              </a:extLst>
            </p:cNvPr>
            <p:cNvCxnSpPr/>
            <p:nvPr/>
          </p:nvCxnSpPr>
          <p:spPr>
            <a:xfrm>
              <a:off x="7479678" y="3484444"/>
              <a:ext cx="2589152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E2B448C0-BF5E-49FC-AF83-EDE2EBAC667E}"/>
                </a:ext>
              </a:extLst>
            </p:cNvPr>
            <p:cNvSpPr/>
            <p:nvPr/>
          </p:nvSpPr>
          <p:spPr>
            <a:xfrm>
              <a:off x="7644421" y="2760734"/>
              <a:ext cx="558923" cy="5589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xmlns="" id="{171FC04C-4D0A-45AF-AAE9-99EF7A6BF352}"/>
                </a:ext>
              </a:extLst>
            </p:cNvPr>
            <p:cNvSpPr txBox="1">
              <a:spLocks/>
            </p:cNvSpPr>
            <p:nvPr/>
          </p:nvSpPr>
          <p:spPr>
            <a:xfrm>
              <a:off x="7644422" y="3615445"/>
              <a:ext cx="2252182" cy="95655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ru-RU" sz="1000" b="0" dirty="0" smtClean="0">
                  <a:solidFill>
                    <a:schemeClr val="tx1">
                      <a:alpha val="70000"/>
                    </a:schemeClr>
                  </a:solidFill>
                  <a:latin typeface="+mn-lt"/>
                  <a:ea typeface="Roboto Light" charset="0"/>
                  <a:cs typeface="Roboto Light" charset="0"/>
                </a:rPr>
                <a:t>Уровень обратной связи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+mn-lt"/>
                <a:ea typeface="Roboto Light" charset="0"/>
                <a:cs typeface="Roboto Light" charset="0"/>
              </a:endParaRP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ru-RU" sz="1000" b="0" dirty="0" smtClean="0">
                  <a:solidFill>
                    <a:schemeClr val="tx1">
                      <a:alpha val="70000"/>
                    </a:schemeClr>
                  </a:solidFill>
                  <a:latin typeface="+mn-lt"/>
                  <a:ea typeface="Roboto Light" charset="0"/>
                  <a:cs typeface="Roboto Light" charset="0"/>
                </a:rPr>
                <a:t>Интерес использования приложения пользователями</a:t>
              </a:r>
              <a:endParaRPr lang="en-US" sz="1000" b="0" dirty="0">
                <a:solidFill>
                  <a:schemeClr val="tx1">
                    <a:alpha val="70000"/>
                  </a:schemeClr>
                </a:solidFill>
                <a:latin typeface="+mn-lt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5E8EDC3B-2376-4C27-836D-7E1AF754B6B6}"/>
              </a:ext>
            </a:extLst>
          </p:cNvPr>
          <p:cNvGrpSpPr/>
          <p:nvPr/>
        </p:nvGrpSpPr>
        <p:grpSpPr>
          <a:xfrm>
            <a:off x="3117639" y="2535043"/>
            <a:ext cx="2108566" cy="955214"/>
            <a:chOff x="3117639" y="2535043"/>
            <a:chExt cx="2108566" cy="955214"/>
          </a:xfrm>
        </p:grpSpPr>
        <p:sp>
          <p:nvSpPr>
            <p:cNvPr id="13" name="Rounded Rectangle 32">
              <a:extLst>
                <a:ext uri="{FF2B5EF4-FFF2-40B4-BE49-F238E27FC236}">
                  <a16:creationId xmlns:a16="http://schemas.microsoft.com/office/drawing/2014/main" xmlns="" id="{0AC5925F-02CB-43C8-981E-D71DA35F07E8}"/>
                </a:ext>
              </a:extLst>
            </p:cNvPr>
            <p:cNvSpPr/>
            <p:nvPr/>
          </p:nvSpPr>
          <p:spPr>
            <a:xfrm>
              <a:off x="3117639" y="2535043"/>
              <a:ext cx="2108566" cy="893499"/>
            </a:xfrm>
            <a:prstGeom prst="roundRect">
              <a:avLst>
                <a:gd name="adj" fmla="val 2063"/>
              </a:avLst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4F6EADCA-72AE-47E0-8258-929BBB953854}"/>
                </a:ext>
              </a:extLst>
            </p:cNvPr>
            <p:cNvSpPr/>
            <p:nvPr/>
          </p:nvSpPr>
          <p:spPr>
            <a:xfrm rot="2700000">
              <a:off x="3289817" y="3155720"/>
              <a:ext cx="334537" cy="334537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xmlns="" id="{16FF78D7-0E6A-4462-AB2F-AB3E6D1A7977}"/>
                </a:ext>
              </a:extLst>
            </p:cNvPr>
            <p:cNvSpPr txBox="1">
              <a:spLocks/>
            </p:cNvSpPr>
            <p:nvPr/>
          </p:nvSpPr>
          <p:spPr>
            <a:xfrm>
              <a:off x="3220532" y="2613148"/>
              <a:ext cx="1946615" cy="38723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ru-RU" sz="1600" b="0" dirty="0" smtClean="0">
                  <a:latin typeface="+mj-lt"/>
                  <a:ea typeface="Roboto Light" charset="0"/>
                  <a:cs typeface="Roboto Light" charset="0"/>
                </a:rPr>
                <a:t>Начало использования </a:t>
              </a:r>
              <a:endParaRPr lang="en-US" sz="1600" b="0" dirty="0">
                <a:latin typeface="+mj-lt"/>
                <a:ea typeface="Roboto Light" charset="0"/>
                <a:cs typeface="Roboto Light" charset="0"/>
              </a:endParaRPr>
            </a:p>
          </p:txBody>
        </p:sp>
        <p:sp>
          <p:nvSpPr>
            <p:cNvPr id="16" name="Title 3">
              <a:extLst>
                <a:ext uri="{FF2B5EF4-FFF2-40B4-BE49-F238E27FC236}">
                  <a16:creationId xmlns:a16="http://schemas.microsoft.com/office/drawing/2014/main" xmlns="" id="{9ED33187-FFF6-4D69-BEB0-A2EA3F9C7B71}"/>
                </a:ext>
              </a:extLst>
            </p:cNvPr>
            <p:cNvSpPr txBox="1">
              <a:spLocks/>
            </p:cNvSpPr>
            <p:nvPr/>
          </p:nvSpPr>
          <p:spPr>
            <a:xfrm>
              <a:off x="3200216" y="3113620"/>
              <a:ext cx="1785437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ru-RU" sz="1000" b="0" dirty="0" smtClean="0">
                  <a:solidFill>
                    <a:schemeClr val="tx1">
                      <a:alpha val="50000"/>
                    </a:schemeClr>
                  </a:solidFill>
                  <a:latin typeface="+mn-lt"/>
                  <a:ea typeface="Roboto Light" charset="0"/>
                  <a:cs typeface="Roboto Light" charset="0"/>
                </a:rPr>
                <a:t>Первая высокая точка</a:t>
              </a:r>
              <a:endParaRPr lang="en-US" sz="300" b="0" dirty="0">
                <a:solidFill>
                  <a:schemeClr val="tx1">
                    <a:alpha val="50000"/>
                  </a:schemeClr>
                </a:solidFill>
                <a:latin typeface="+mn-lt"/>
                <a:ea typeface="Roboto Light" charset="0"/>
                <a:cs typeface="Roboto Light" charset="0"/>
              </a:endParaRPr>
            </a:p>
          </p:txBody>
        </p:sp>
      </p:grpSp>
      <p:sp>
        <p:nvSpPr>
          <p:cNvPr id="18" name="Freeform 2113">
            <a:extLst>
              <a:ext uri="{FF2B5EF4-FFF2-40B4-BE49-F238E27FC236}">
                <a16:creationId xmlns:a16="http://schemas.microsoft.com/office/drawing/2014/main" xmlns="" id="{803B5FEC-2316-488F-B3DB-F3C7E7DF7D2C}"/>
              </a:ext>
            </a:extLst>
          </p:cNvPr>
          <p:cNvSpPr>
            <a:spLocks noEditPoints="1"/>
          </p:cNvSpPr>
          <p:nvPr/>
        </p:nvSpPr>
        <p:spPr bwMode="auto">
          <a:xfrm>
            <a:off x="7805260" y="2896070"/>
            <a:ext cx="252112" cy="305003"/>
          </a:xfrm>
          <a:custGeom>
            <a:avLst/>
            <a:gdLst>
              <a:gd name="T0" fmla="*/ 67 w 133"/>
              <a:gd name="T1" fmla="*/ 72 h 160"/>
              <a:gd name="T2" fmla="*/ 72 w 133"/>
              <a:gd name="T3" fmla="*/ 64 h 160"/>
              <a:gd name="T4" fmla="*/ 75 w 133"/>
              <a:gd name="T5" fmla="*/ 61 h 160"/>
              <a:gd name="T6" fmla="*/ 59 w 133"/>
              <a:gd name="T7" fmla="*/ 67 h 160"/>
              <a:gd name="T8" fmla="*/ 56 w 133"/>
              <a:gd name="T9" fmla="*/ 64 h 160"/>
              <a:gd name="T10" fmla="*/ 53 w 133"/>
              <a:gd name="T11" fmla="*/ 59 h 160"/>
              <a:gd name="T12" fmla="*/ 80 w 133"/>
              <a:gd name="T13" fmla="*/ 59 h 160"/>
              <a:gd name="T14" fmla="*/ 83 w 133"/>
              <a:gd name="T15" fmla="*/ 56 h 160"/>
              <a:gd name="T16" fmla="*/ 91 w 133"/>
              <a:gd name="T17" fmla="*/ 56 h 160"/>
              <a:gd name="T18" fmla="*/ 88 w 133"/>
              <a:gd name="T19" fmla="*/ 53 h 160"/>
              <a:gd name="T20" fmla="*/ 45 w 133"/>
              <a:gd name="T21" fmla="*/ 53 h 160"/>
              <a:gd name="T22" fmla="*/ 64 w 133"/>
              <a:gd name="T23" fmla="*/ 59 h 160"/>
              <a:gd name="T24" fmla="*/ 67 w 133"/>
              <a:gd name="T25" fmla="*/ 56 h 160"/>
              <a:gd name="T26" fmla="*/ 67 w 133"/>
              <a:gd name="T27" fmla="*/ 93 h 160"/>
              <a:gd name="T28" fmla="*/ 64 w 133"/>
              <a:gd name="T29" fmla="*/ 91 h 160"/>
              <a:gd name="T30" fmla="*/ 69 w 133"/>
              <a:gd name="T31" fmla="*/ 99 h 160"/>
              <a:gd name="T32" fmla="*/ 64 w 133"/>
              <a:gd name="T33" fmla="*/ 107 h 160"/>
              <a:gd name="T34" fmla="*/ 67 w 133"/>
              <a:gd name="T35" fmla="*/ 104 h 160"/>
              <a:gd name="T36" fmla="*/ 67 w 133"/>
              <a:gd name="T37" fmla="*/ 117 h 160"/>
              <a:gd name="T38" fmla="*/ 64 w 133"/>
              <a:gd name="T39" fmla="*/ 115 h 160"/>
              <a:gd name="T40" fmla="*/ 69 w 133"/>
              <a:gd name="T41" fmla="*/ 123 h 160"/>
              <a:gd name="T42" fmla="*/ 64 w 133"/>
              <a:gd name="T43" fmla="*/ 131 h 160"/>
              <a:gd name="T44" fmla="*/ 67 w 133"/>
              <a:gd name="T45" fmla="*/ 128 h 160"/>
              <a:gd name="T46" fmla="*/ 131 w 133"/>
              <a:gd name="T47" fmla="*/ 160 h 160"/>
              <a:gd name="T48" fmla="*/ 13 w 133"/>
              <a:gd name="T49" fmla="*/ 160 h 160"/>
              <a:gd name="T50" fmla="*/ 0 w 133"/>
              <a:gd name="T51" fmla="*/ 157 h 160"/>
              <a:gd name="T52" fmla="*/ 11 w 133"/>
              <a:gd name="T53" fmla="*/ 144 h 160"/>
              <a:gd name="T54" fmla="*/ 34 w 133"/>
              <a:gd name="T55" fmla="*/ 99 h 160"/>
              <a:gd name="T56" fmla="*/ 24 w 133"/>
              <a:gd name="T57" fmla="*/ 43 h 160"/>
              <a:gd name="T58" fmla="*/ 11 w 133"/>
              <a:gd name="T59" fmla="*/ 5 h 160"/>
              <a:gd name="T60" fmla="*/ 3 w 133"/>
              <a:gd name="T61" fmla="*/ 0 h 160"/>
              <a:gd name="T62" fmla="*/ 120 w 133"/>
              <a:gd name="T63" fmla="*/ 0 h 160"/>
              <a:gd name="T64" fmla="*/ 133 w 133"/>
              <a:gd name="T65" fmla="*/ 3 h 160"/>
              <a:gd name="T66" fmla="*/ 123 w 133"/>
              <a:gd name="T67" fmla="*/ 16 h 160"/>
              <a:gd name="T68" fmla="*/ 100 w 133"/>
              <a:gd name="T69" fmla="*/ 61 h 160"/>
              <a:gd name="T70" fmla="*/ 109 w 133"/>
              <a:gd name="T71" fmla="*/ 117 h 160"/>
              <a:gd name="T72" fmla="*/ 123 w 133"/>
              <a:gd name="T73" fmla="*/ 155 h 160"/>
              <a:gd name="T74" fmla="*/ 24 w 133"/>
              <a:gd name="T75" fmla="*/ 11 h 160"/>
              <a:gd name="T76" fmla="*/ 117 w 133"/>
              <a:gd name="T77" fmla="*/ 5 h 160"/>
              <a:gd name="T78" fmla="*/ 24 w 133"/>
              <a:gd name="T79" fmla="*/ 11 h 160"/>
              <a:gd name="T80" fmla="*/ 104 w 133"/>
              <a:gd name="T81" fmla="*/ 43 h 160"/>
              <a:gd name="T82" fmla="*/ 29 w 133"/>
              <a:gd name="T83" fmla="*/ 43 h 160"/>
              <a:gd name="T84" fmla="*/ 29 w 133"/>
              <a:gd name="T85" fmla="*/ 144 h 160"/>
              <a:gd name="T86" fmla="*/ 97 w 133"/>
              <a:gd name="T87" fmla="*/ 103 h 160"/>
              <a:gd name="T88" fmla="*/ 29 w 133"/>
              <a:gd name="T89" fmla="*/ 117 h 160"/>
              <a:gd name="T90" fmla="*/ 117 w 133"/>
              <a:gd name="T91" fmla="*/ 155 h 160"/>
              <a:gd name="T92" fmla="*/ 24 w 133"/>
              <a:gd name="T93" fmla="*/ 149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3" h="160">
                <a:moveTo>
                  <a:pt x="67" y="67"/>
                </a:moveTo>
                <a:cubicBezTo>
                  <a:pt x="68" y="67"/>
                  <a:pt x="69" y="68"/>
                  <a:pt x="69" y="69"/>
                </a:cubicBezTo>
                <a:cubicBezTo>
                  <a:pt x="69" y="71"/>
                  <a:pt x="68" y="72"/>
                  <a:pt x="67" y="72"/>
                </a:cubicBezTo>
                <a:cubicBezTo>
                  <a:pt x="65" y="72"/>
                  <a:pt x="64" y="71"/>
                  <a:pt x="64" y="69"/>
                </a:cubicBezTo>
                <a:cubicBezTo>
                  <a:pt x="64" y="68"/>
                  <a:pt x="65" y="67"/>
                  <a:pt x="67" y="67"/>
                </a:cubicBezTo>
                <a:close/>
                <a:moveTo>
                  <a:pt x="72" y="64"/>
                </a:moveTo>
                <a:cubicBezTo>
                  <a:pt x="72" y="65"/>
                  <a:pt x="73" y="67"/>
                  <a:pt x="75" y="67"/>
                </a:cubicBezTo>
                <a:cubicBezTo>
                  <a:pt x="76" y="67"/>
                  <a:pt x="77" y="65"/>
                  <a:pt x="77" y="64"/>
                </a:cubicBezTo>
                <a:cubicBezTo>
                  <a:pt x="77" y="63"/>
                  <a:pt x="76" y="61"/>
                  <a:pt x="75" y="61"/>
                </a:cubicBezTo>
                <a:cubicBezTo>
                  <a:pt x="73" y="61"/>
                  <a:pt x="72" y="63"/>
                  <a:pt x="72" y="64"/>
                </a:cubicBezTo>
                <a:close/>
                <a:moveTo>
                  <a:pt x="56" y="64"/>
                </a:moveTo>
                <a:cubicBezTo>
                  <a:pt x="56" y="65"/>
                  <a:pt x="57" y="67"/>
                  <a:pt x="59" y="67"/>
                </a:cubicBezTo>
                <a:cubicBezTo>
                  <a:pt x="60" y="67"/>
                  <a:pt x="61" y="65"/>
                  <a:pt x="61" y="64"/>
                </a:cubicBezTo>
                <a:cubicBezTo>
                  <a:pt x="61" y="63"/>
                  <a:pt x="60" y="61"/>
                  <a:pt x="59" y="61"/>
                </a:cubicBezTo>
                <a:cubicBezTo>
                  <a:pt x="57" y="61"/>
                  <a:pt x="56" y="63"/>
                  <a:pt x="56" y="64"/>
                </a:cubicBezTo>
                <a:close/>
                <a:moveTo>
                  <a:pt x="48" y="59"/>
                </a:moveTo>
                <a:cubicBezTo>
                  <a:pt x="48" y="60"/>
                  <a:pt x="49" y="61"/>
                  <a:pt x="51" y="61"/>
                </a:cubicBezTo>
                <a:cubicBezTo>
                  <a:pt x="52" y="61"/>
                  <a:pt x="53" y="60"/>
                  <a:pt x="53" y="59"/>
                </a:cubicBezTo>
                <a:cubicBezTo>
                  <a:pt x="53" y="57"/>
                  <a:pt x="52" y="56"/>
                  <a:pt x="51" y="56"/>
                </a:cubicBezTo>
                <a:cubicBezTo>
                  <a:pt x="49" y="56"/>
                  <a:pt x="48" y="57"/>
                  <a:pt x="48" y="59"/>
                </a:cubicBezTo>
                <a:close/>
                <a:moveTo>
                  <a:pt x="80" y="59"/>
                </a:moveTo>
                <a:cubicBezTo>
                  <a:pt x="80" y="60"/>
                  <a:pt x="81" y="61"/>
                  <a:pt x="83" y="61"/>
                </a:cubicBezTo>
                <a:cubicBezTo>
                  <a:pt x="84" y="61"/>
                  <a:pt x="85" y="60"/>
                  <a:pt x="85" y="59"/>
                </a:cubicBezTo>
                <a:cubicBezTo>
                  <a:pt x="85" y="57"/>
                  <a:pt x="84" y="56"/>
                  <a:pt x="83" y="56"/>
                </a:cubicBezTo>
                <a:cubicBezTo>
                  <a:pt x="81" y="56"/>
                  <a:pt x="80" y="57"/>
                  <a:pt x="80" y="59"/>
                </a:cubicBezTo>
                <a:close/>
                <a:moveTo>
                  <a:pt x="88" y="53"/>
                </a:moveTo>
                <a:cubicBezTo>
                  <a:pt x="88" y="55"/>
                  <a:pt x="89" y="56"/>
                  <a:pt x="91" y="56"/>
                </a:cubicBezTo>
                <a:cubicBezTo>
                  <a:pt x="92" y="56"/>
                  <a:pt x="93" y="55"/>
                  <a:pt x="93" y="53"/>
                </a:cubicBezTo>
                <a:cubicBezTo>
                  <a:pt x="93" y="52"/>
                  <a:pt x="92" y="51"/>
                  <a:pt x="91" y="51"/>
                </a:cubicBezTo>
                <a:cubicBezTo>
                  <a:pt x="89" y="51"/>
                  <a:pt x="88" y="52"/>
                  <a:pt x="88" y="53"/>
                </a:cubicBezTo>
                <a:close/>
                <a:moveTo>
                  <a:pt x="40" y="53"/>
                </a:moveTo>
                <a:cubicBezTo>
                  <a:pt x="40" y="55"/>
                  <a:pt x="41" y="56"/>
                  <a:pt x="43" y="56"/>
                </a:cubicBezTo>
                <a:cubicBezTo>
                  <a:pt x="44" y="56"/>
                  <a:pt x="45" y="55"/>
                  <a:pt x="45" y="53"/>
                </a:cubicBezTo>
                <a:cubicBezTo>
                  <a:pt x="45" y="52"/>
                  <a:pt x="44" y="51"/>
                  <a:pt x="43" y="51"/>
                </a:cubicBezTo>
                <a:cubicBezTo>
                  <a:pt x="41" y="51"/>
                  <a:pt x="40" y="52"/>
                  <a:pt x="40" y="53"/>
                </a:cubicBezTo>
                <a:close/>
                <a:moveTo>
                  <a:pt x="64" y="59"/>
                </a:moveTo>
                <a:cubicBezTo>
                  <a:pt x="64" y="60"/>
                  <a:pt x="65" y="61"/>
                  <a:pt x="67" y="61"/>
                </a:cubicBezTo>
                <a:cubicBezTo>
                  <a:pt x="68" y="61"/>
                  <a:pt x="69" y="60"/>
                  <a:pt x="69" y="59"/>
                </a:cubicBezTo>
                <a:cubicBezTo>
                  <a:pt x="69" y="57"/>
                  <a:pt x="68" y="56"/>
                  <a:pt x="67" y="56"/>
                </a:cubicBezTo>
                <a:cubicBezTo>
                  <a:pt x="65" y="56"/>
                  <a:pt x="64" y="57"/>
                  <a:pt x="64" y="59"/>
                </a:cubicBezTo>
                <a:close/>
                <a:moveTo>
                  <a:pt x="64" y="91"/>
                </a:moveTo>
                <a:cubicBezTo>
                  <a:pt x="64" y="92"/>
                  <a:pt x="65" y="93"/>
                  <a:pt x="67" y="93"/>
                </a:cubicBezTo>
                <a:cubicBezTo>
                  <a:pt x="68" y="93"/>
                  <a:pt x="69" y="92"/>
                  <a:pt x="69" y="91"/>
                </a:cubicBezTo>
                <a:cubicBezTo>
                  <a:pt x="69" y="89"/>
                  <a:pt x="68" y="88"/>
                  <a:pt x="67" y="88"/>
                </a:cubicBezTo>
                <a:cubicBezTo>
                  <a:pt x="65" y="88"/>
                  <a:pt x="64" y="89"/>
                  <a:pt x="64" y="91"/>
                </a:cubicBezTo>
                <a:close/>
                <a:moveTo>
                  <a:pt x="64" y="99"/>
                </a:moveTo>
                <a:cubicBezTo>
                  <a:pt x="64" y="100"/>
                  <a:pt x="65" y="101"/>
                  <a:pt x="67" y="101"/>
                </a:cubicBezTo>
                <a:cubicBezTo>
                  <a:pt x="68" y="101"/>
                  <a:pt x="69" y="100"/>
                  <a:pt x="69" y="99"/>
                </a:cubicBezTo>
                <a:cubicBezTo>
                  <a:pt x="69" y="97"/>
                  <a:pt x="68" y="96"/>
                  <a:pt x="67" y="96"/>
                </a:cubicBezTo>
                <a:cubicBezTo>
                  <a:pt x="65" y="96"/>
                  <a:pt x="64" y="97"/>
                  <a:pt x="64" y="99"/>
                </a:cubicBezTo>
                <a:close/>
                <a:moveTo>
                  <a:pt x="64" y="107"/>
                </a:moveTo>
                <a:cubicBezTo>
                  <a:pt x="64" y="108"/>
                  <a:pt x="65" y="109"/>
                  <a:pt x="67" y="109"/>
                </a:cubicBezTo>
                <a:cubicBezTo>
                  <a:pt x="68" y="109"/>
                  <a:pt x="69" y="108"/>
                  <a:pt x="69" y="107"/>
                </a:cubicBezTo>
                <a:cubicBezTo>
                  <a:pt x="69" y="105"/>
                  <a:pt x="68" y="104"/>
                  <a:pt x="67" y="104"/>
                </a:cubicBezTo>
                <a:cubicBezTo>
                  <a:pt x="65" y="104"/>
                  <a:pt x="64" y="105"/>
                  <a:pt x="64" y="107"/>
                </a:cubicBezTo>
                <a:close/>
                <a:moveTo>
                  <a:pt x="64" y="115"/>
                </a:moveTo>
                <a:cubicBezTo>
                  <a:pt x="64" y="116"/>
                  <a:pt x="65" y="117"/>
                  <a:pt x="67" y="117"/>
                </a:cubicBezTo>
                <a:cubicBezTo>
                  <a:pt x="68" y="117"/>
                  <a:pt x="69" y="116"/>
                  <a:pt x="69" y="115"/>
                </a:cubicBezTo>
                <a:cubicBezTo>
                  <a:pt x="69" y="113"/>
                  <a:pt x="68" y="112"/>
                  <a:pt x="67" y="112"/>
                </a:cubicBezTo>
                <a:cubicBezTo>
                  <a:pt x="65" y="112"/>
                  <a:pt x="64" y="113"/>
                  <a:pt x="64" y="115"/>
                </a:cubicBezTo>
                <a:close/>
                <a:moveTo>
                  <a:pt x="64" y="123"/>
                </a:moveTo>
                <a:cubicBezTo>
                  <a:pt x="64" y="124"/>
                  <a:pt x="65" y="125"/>
                  <a:pt x="67" y="125"/>
                </a:cubicBezTo>
                <a:cubicBezTo>
                  <a:pt x="68" y="125"/>
                  <a:pt x="69" y="124"/>
                  <a:pt x="69" y="123"/>
                </a:cubicBezTo>
                <a:cubicBezTo>
                  <a:pt x="69" y="121"/>
                  <a:pt x="68" y="120"/>
                  <a:pt x="67" y="120"/>
                </a:cubicBezTo>
                <a:cubicBezTo>
                  <a:pt x="65" y="120"/>
                  <a:pt x="64" y="121"/>
                  <a:pt x="64" y="123"/>
                </a:cubicBezTo>
                <a:close/>
                <a:moveTo>
                  <a:pt x="64" y="131"/>
                </a:moveTo>
                <a:cubicBezTo>
                  <a:pt x="64" y="132"/>
                  <a:pt x="65" y="133"/>
                  <a:pt x="67" y="133"/>
                </a:cubicBezTo>
                <a:cubicBezTo>
                  <a:pt x="68" y="133"/>
                  <a:pt x="69" y="132"/>
                  <a:pt x="69" y="131"/>
                </a:cubicBezTo>
                <a:cubicBezTo>
                  <a:pt x="69" y="129"/>
                  <a:pt x="68" y="128"/>
                  <a:pt x="67" y="128"/>
                </a:cubicBezTo>
                <a:cubicBezTo>
                  <a:pt x="65" y="128"/>
                  <a:pt x="64" y="129"/>
                  <a:pt x="64" y="131"/>
                </a:cubicBezTo>
                <a:close/>
                <a:moveTo>
                  <a:pt x="133" y="157"/>
                </a:moveTo>
                <a:cubicBezTo>
                  <a:pt x="133" y="159"/>
                  <a:pt x="132" y="160"/>
                  <a:pt x="131" y="160"/>
                </a:cubicBezTo>
                <a:cubicBezTo>
                  <a:pt x="123" y="160"/>
                  <a:pt x="123" y="160"/>
                  <a:pt x="123" y="160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1" y="160"/>
                  <a:pt x="11" y="160"/>
                  <a:pt x="11" y="160"/>
                </a:cubicBezTo>
                <a:cubicBezTo>
                  <a:pt x="3" y="160"/>
                  <a:pt x="3" y="160"/>
                  <a:pt x="3" y="160"/>
                </a:cubicBezTo>
                <a:cubicBezTo>
                  <a:pt x="1" y="160"/>
                  <a:pt x="0" y="159"/>
                  <a:pt x="0" y="157"/>
                </a:cubicBezTo>
                <a:cubicBezTo>
                  <a:pt x="0" y="156"/>
                  <a:pt x="1" y="155"/>
                  <a:pt x="3" y="155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1" y="144"/>
                  <a:pt x="11" y="144"/>
                  <a:pt x="11" y="144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24" y="110"/>
                  <a:pt x="28" y="103"/>
                  <a:pt x="34" y="99"/>
                </a:cubicBezTo>
                <a:cubicBezTo>
                  <a:pt x="62" y="80"/>
                  <a:pt x="62" y="80"/>
                  <a:pt x="62" y="80"/>
                </a:cubicBezTo>
                <a:cubicBezTo>
                  <a:pt x="34" y="61"/>
                  <a:pt x="34" y="61"/>
                  <a:pt x="34" y="61"/>
                </a:cubicBezTo>
                <a:cubicBezTo>
                  <a:pt x="28" y="57"/>
                  <a:pt x="24" y="50"/>
                  <a:pt x="24" y="43"/>
                </a:cubicBezTo>
                <a:cubicBezTo>
                  <a:pt x="24" y="16"/>
                  <a:pt x="24" y="16"/>
                  <a:pt x="24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5"/>
                  <a:pt x="11" y="5"/>
                  <a:pt x="11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2" y="0"/>
                  <a:pt x="133" y="1"/>
                  <a:pt x="133" y="3"/>
                </a:cubicBezTo>
                <a:cubicBezTo>
                  <a:pt x="133" y="4"/>
                  <a:pt x="132" y="5"/>
                  <a:pt x="131" y="5"/>
                </a:cubicBezTo>
                <a:cubicBezTo>
                  <a:pt x="123" y="5"/>
                  <a:pt x="123" y="5"/>
                  <a:pt x="123" y="5"/>
                </a:cubicBezTo>
                <a:cubicBezTo>
                  <a:pt x="123" y="16"/>
                  <a:pt x="123" y="16"/>
                  <a:pt x="123" y="16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50"/>
                  <a:pt x="106" y="57"/>
                  <a:pt x="100" y="61"/>
                </a:cubicBezTo>
                <a:cubicBezTo>
                  <a:pt x="71" y="80"/>
                  <a:pt x="71" y="80"/>
                  <a:pt x="71" y="80"/>
                </a:cubicBezTo>
                <a:cubicBezTo>
                  <a:pt x="100" y="99"/>
                  <a:pt x="100" y="99"/>
                  <a:pt x="100" y="99"/>
                </a:cubicBezTo>
                <a:cubicBezTo>
                  <a:pt x="106" y="103"/>
                  <a:pt x="109" y="110"/>
                  <a:pt x="109" y="117"/>
                </a:cubicBezTo>
                <a:cubicBezTo>
                  <a:pt x="109" y="144"/>
                  <a:pt x="109" y="144"/>
                  <a:pt x="109" y="144"/>
                </a:cubicBezTo>
                <a:cubicBezTo>
                  <a:pt x="123" y="144"/>
                  <a:pt x="123" y="144"/>
                  <a:pt x="123" y="144"/>
                </a:cubicBezTo>
                <a:cubicBezTo>
                  <a:pt x="123" y="155"/>
                  <a:pt x="123" y="155"/>
                  <a:pt x="123" y="155"/>
                </a:cubicBezTo>
                <a:cubicBezTo>
                  <a:pt x="131" y="155"/>
                  <a:pt x="131" y="155"/>
                  <a:pt x="131" y="155"/>
                </a:cubicBezTo>
                <a:cubicBezTo>
                  <a:pt x="132" y="155"/>
                  <a:pt x="133" y="156"/>
                  <a:pt x="133" y="157"/>
                </a:cubicBezTo>
                <a:close/>
                <a:moveTo>
                  <a:pt x="24" y="11"/>
                </a:moveTo>
                <a:cubicBezTo>
                  <a:pt x="109" y="11"/>
                  <a:pt x="109" y="11"/>
                  <a:pt x="109" y="1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7" y="5"/>
                  <a:pt x="117" y="5"/>
                  <a:pt x="117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11"/>
                  <a:pt x="16" y="11"/>
                  <a:pt x="16" y="11"/>
                </a:cubicBezTo>
                <a:lnTo>
                  <a:pt x="24" y="11"/>
                </a:lnTo>
                <a:close/>
                <a:moveTo>
                  <a:pt x="67" y="77"/>
                </a:moveTo>
                <a:cubicBezTo>
                  <a:pt x="97" y="57"/>
                  <a:pt x="97" y="57"/>
                  <a:pt x="97" y="57"/>
                </a:cubicBezTo>
                <a:cubicBezTo>
                  <a:pt x="101" y="54"/>
                  <a:pt x="104" y="49"/>
                  <a:pt x="104" y="43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9"/>
                  <a:pt x="32" y="54"/>
                  <a:pt x="37" y="57"/>
                </a:cubicBezTo>
                <a:lnTo>
                  <a:pt x="67" y="77"/>
                </a:lnTo>
                <a:close/>
                <a:moveTo>
                  <a:pt x="29" y="144"/>
                </a:moveTo>
                <a:cubicBezTo>
                  <a:pt x="104" y="144"/>
                  <a:pt x="104" y="144"/>
                  <a:pt x="104" y="144"/>
                </a:cubicBezTo>
                <a:cubicBezTo>
                  <a:pt x="104" y="117"/>
                  <a:pt x="104" y="117"/>
                  <a:pt x="104" y="117"/>
                </a:cubicBezTo>
                <a:cubicBezTo>
                  <a:pt x="104" y="111"/>
                  <a:pt x="101" y="106"/>
                  <a:pt x="97" y="103"/>
                </a:cubicBezTo>
                <a:cubicBezTo>
                  <a:pt x="67" y="83"/>
                  <a:pt x="67" y="83"/>
                  <a:pt x="67" y="83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32" y="106"/>
                  <a:pt x="29" y="111"/>
                  <a:pt x="29" y="117"/>
                </a:cubicBezTo>
                <a:lnTo>
                  <a:pt x="29" y="144"/>
                </a:lnTo>
                <a:close/>
                <a:moveTo>
                  <a:pt x="16" y="155"/>
                </a:moveTo>
                <a:cubicBezTo>
                  <a:pt x="117" y="155"/>
                  <a:pt x="117" y="155"/>
                  <a:pt x="117" y="155"/>
                </a:cubicBezTo>
                <a:cubicBezTo>
                  <a:pt x="117" y="149"/>
                  <a:pt x="117" y="149"/>
                  <a:pt x="117" y="14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24" y="149"/>
                  <a:pt x="24" y="149"/>
                  <a:pt x="24" y="149"/>
                </a:cubicBezTo>
                <a:cubicBezTo>
                  <a:pt x="16" y="149"/>
                  <a:pt x="16" y="149"/>
                  <a:pt x="16" y="149"/>
                </a:cubicBezTo>
                <a:lnTo>
                  <a:pt x="16" y="1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1484820" y="802373"/>
            <a:ext cx="36086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/>
              <a:t>Перспективы</a:t>
            </a:r>
            <a:endParaRPr lang="ru-RU" sz="4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5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-333829"/>
            <a:ext cx="12656457" cy="77651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bandicam_2020-03-01_14-08-59-89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7375" y="0"/>
            <a:ext cx="3397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3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Voodoo2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144000" bIns="36000" rtlCol="0">
        <a:spAutoFit/>
      </a:bodyPr>
      <a:lstStyle>
        <a:defPPr>
          <a:lnSpc>
            <a:spcPct val="12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310</Words>
  <Application>Microsoft Office PowerPoint</Application>
  <PresentationFormat>Широкоэкранный</PresentationFormat>
  <Paragraphs>61</Paragraphs>
  <Slides>9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21" baseType="lpstr">
      <vt:lpstr>Arial</vt:lpstr>
      <vt:lpstr>Calibri</vt:lpstr>
      <vt:lpstr>Courier New</vt:lpstr>
      <vt:lpstr>Montserrat</vt:lpstr>
      <vt:lpstr>Montserrat Black</vt:lpstr>
      <vt:lpstr>Montserrat SemiBold</vt:lpstr>
      <vt:lpstr>Montserrat-Bold</vt:lpstr>
      <vt:lpstr>Open Sans</vt:lpstr>
      <vt:lpstr>Open Sans SemiBold</vt:lpstr>
      <vt:lpstr>Roboto Light</vt:lpstr>
      <vt:lpstr>Voodoo Powerpoint Template</vt:lpstr>
      <vt:lpstr>Voodoo2 Powerpoint Template</vt:lpstr>
      <vt:lpstr>Презентация PowerPoint</vt:lpstr>
      <vt:lpstr>IT HUB</vt:lpstr>
      <vt:lpstr>Презентация PowerPoint</vt:lpstr>
      <vt:lpstr>Познакомимся с командой</vt:lpstr>
      <vt:lpstr>Проблематика кейса</vt:lpstr>
      <vt:lpstr>Наше Решение</vt:lpstr>
      <vt:lpstr>Мой Физтех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 Powerpoint</dc:title>
  <dc:subject/>
  <dc:creator>SevenBox</dc:creator>
  <cp:keywords/>
  <dc:description/>
  <cp:lastModifiedBy>Лиза Логачева</cp:lastModifiedBy>
  <cp:revision>223</cp:revision>
  <dcterms:created xsi:type="dcterms:W3CDTF">2017-07-25T02:03:18Z</dcterms:created>
  <dcterms:modified xsi:type="dcterms:W3CDTF">2020-03-01T11:46:14Z</dcterms:modified>
  <cp:category/>
</cp:coreProperties>
</file>